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314" r:id="rId3"/>
    <p:sldId id="315" r:id="rId4"/>
    <p:sldId id="316" r:id="rId5"/>
    <p:sldId id="257" r:id="rId6"/>
    <p:sldId id="258" r:id="rId7"/>
    <p:sldId id="260" r:id="rId8"/>
    <p:sldId id="261" r:id="rId9"/>
    <p:sldId id="262" r:id="rId10"/>
    <p:sldId id="263" r:id="rId11"/>
    <p:sldId id="266" r:id="rId12"/>
    <p:sldId id="265" r:id="rId13"/>
    <p:sldId id="264" r:id="rId14"/>
    <p:sldId id="268" r:id="rId15"/>
    <p:sldId id="267" r:id="rId16"/>
    <p:sldId id="270" r:id="rId17"/>
    <p:sldId id="272" r:id="rId18"/>
    <p:sldId id="271" r:id="rId19"/>
    <p:sldId id="274" r:id="rId20"/>
    <p:sldId id="291" r:id="rId21"/>
    <p:sldId id="275" r:id="rId22"/>
    <p:sldId id="276" r:id="rId23"/>
    <p:sldId id="277" r:id="rId24"/>
    <p:sldId id="280" r:id="rId25"/>
    <p:sldId id="279" r:id="rId26"/>
    <p:sldId id="282" r:id="rId27"/>
    <p:sldId id="281" r:id="rId28"/>
    <p:sldId id="284" r:id="rId29"/>
    <p:sldId id="288" r:id="rId30"/>
    <p:sldId id="317" r:id="rId31"/>
    <p:sldId id="283" r:id="rId32"/>
    <p:sldId id="285" r:id="rId33"/>
    <p:sldId id="286" r:id="rId34"/>
    <p:sldId id="287" r:id="rId35"/>
    <p:sldId id="289" r:id="rId36"/>
    <p:sldId id="312" r:id="rId37"/>
    <p:sldId id="313" r:id="rId38"/>
    <p:sldId id="290" r:id="rId39"/>
    <p:sldId id="292" r:id="rId40"/>
    <p:sldId id="293" r:id="rId41"/>
    <p:sldId id="294" r:id="rId42"/>
    <p:sldId id="299" r:id="rId43"/>
    <p:sldId id="300" r:id="rId44"/>
    <p:sldId id="295" r:id="rId45"/>
    <p:sldId id="296" r:id="rId46"/>
    <p:sldId id="297" r:id="rId47"/>
    <p:sldId id="298" r:id="rId48"/>
    <p:sldId id="301" r:id="rId49"/>
    <p:sldId id="302" r:id="rId50"/>
    <p:sldId id="303" r:id="rId51"/>
    <p:sldId id="305" r:id="rId52"/>
    <p:sldId id="306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J. Hernandez Guerrero" initials="FJHG" lastIdx="1" clrIdx="0">
    <p:extLst>
      <p:ext uri="{19B8F6BF-5375-455C-9EA6-DF929625EA0E}">
        <p15:presenceInfo xmlns:p15="http://schemas.microsoft.com/office/powerpoint/2012/main" userId="ba9306b8fccc7b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1T05:23:57.60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8BD36-D16E-46B8-8198-977AAB3E43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1185556-6F0E-4817-9965-E721FA17A640}">
      <dgm:prSet phldrT="[Texto]"/>
      <dgm:spPr/>
      <dgm:t>
        <a:bodyPr/>
        <a:lstStyle/>
        <a:p>
          <a:r>
            <a:rPr lang="es-ES" b="1" dirty="0"/>
            <a:t>Modalidades comisivas</a:t>
          </a:r>
        </a:p>
      </dgm:t>
    </dgm:pt>
    <dgm:pt modelId="{9E850152-8F82-43B0-A9CB-F28B1099D5A2}" type="parTrans" cxnId="{AE061478-D815-422B-8AD9-3A6BDB624833}">
      <dgm:prSet/>
      <dgm:spPr/>
      <dgm:t>
        <a:bodyPr/>
        <a:lstStyle/>
        <a:p>
          <a:endParaRPr lang="es-ES"/>
        </a:p>
      </dgm:t>
    </dgm:pt>
    <dgm:pt modelId="{77F41C9D-2820-44C9-B1D6-0FCA5B74D3F2}" type="sibTrans" cxnId="{AE061478-D815-422B-8AD9-3A6BDB624833}">
      <dgm:prSet/>
      <dgm:spPr/>
      <dgm:t>
        <a:bodyPr/>
        <a:lstStyle/>
        <a:p>
          <a:endParaRPr lang="es-ES"/>
        </a:p>
      </dgm:t>
    </dgm:pt>
    <dgm:pt modelId="{786096B3-3C04-4DAA-B7F1-BF571A524DF4}">
      <dgm:prSet phldrT="[Texto]"/>
      <dgm:spPr/>
      <dgm:t>
        <a:bodyPr/>
        <a:lstStyle/>
        <a:p>
          <a:r>
            <a:rPr lang="es-ES" b="1" dirty="0"/>
            <a:t>Necesidades de enjuiciamiento</a:t>
          </a:r>
        </a:p>
      </dgm:t>
    </dgm:pt>
    <dgm:pt modelId="{CA1CF907-E1E7-4A83-B209-EB70A5F08231}" type="parTrans" cxnId="{6750FA74-F7FF-4F21-8AC3-552CED6ADC0E}">
      <dgm:prSet/>
      <dgm:spPr/>
      <dgm:t>
        <a:bodyPr/>
        <a:lstStyle/>
        <a:p>
          <a:endParaRPr lang="es-ES"/>
        </a:p>
      </dgm:t>
    </dgm:pt>
    <dgm:pt modelId="{9EB62872-6014-4248-BCDF-9A0A7214E27A}" type="sibTrans" cxnId="{6750FA74-F7FF-4F21-8AC3-552CED6ADC0E}">
      <dgm:prSet/>
      <dgm:spPr/>
      <dgm:t>
        <a:bodyPr/>
        <a:lstStyle/>
        <a:p>
          <a:endParaRPr lang="es-ES"/>
        </a:p>
      </dgm:t>
    </dgm:pt>
    <dgm:pt modelId="{2556DE07-D580-4692-A194-CB93C0A0BA0E}">
      <dgm:prSet phldrT="[Texto]"/>
      <dgm:spPr/>
      <dgm:t>
        <a:bodyPr/>
        <a:lstStyle/>
        <a:p>
          <a:r>
            <a:rPr lang="es-ES" b="1" dirty="0"/>
            <a:t>Técnicas de investigación</a:t>
          </a:r>
        </a:p>
      </dgm:t>
    </dgm:pt>
    <dgm:pt modelId="{6B27F26E-AD94-4A13-A824-6DE52D90A3BE}" type="parTrans" cxnId="{F03AFFA0-01C4-4378-B03B-26623F292818}">
      <dgm:prSet/>
      <dgm:spPr/>
      <dgm:t>
        <a:bodyPr/>
        <a:lstStyle/>
        <a:p>
          <a:endParaRPr lang="es-ES"/>
        </a:p>
      </dgm:t>
    </dgm:pt>
    <dgm:pt modelId="{07200578-32A8-47B7-B55A-5BE03E3A5500}" type="sibTrans" cxnId="{F03AFFA0-01C4-4378-B03B-26623F292818}">
      <dgm:prSet/>
      <dgm:spPr/>
      <dgm:t>
        <a:bodyPr/>
        <a:lstStyle/>
        <a:p>
          <a:endParaRPr lang="es-ES"/>
        </a:p>
      </dgm:t>
    </dgm:pt>
    <dgm:pt modelId="{8FBC57E6-163E-409D-BFBD-F7FB4D7883F3}" type="pres">
      <dgm:prSet presAssocID="{23F8BD36-D16E-46B8-8198-977AAB3E43D1}" presName="compositeShape" presStyleCnt="0">
        <dgm:presLayoutVars>
          <dgm:chMax val="7"/>
          <dgm:dir/>
          <dgm:resizeHandles val="exact"/>
        </dgm:presLayoutVars>
      </dgm:prSet>
      <dgm:spPr/>
    </dgm:pt>
    <dgm:pt modelId="{7725AC53-B2B7-4D44-8D90-85245B8344F7}" type="pres">
      <dgm:prSet presAssocID="{A1185556-6F0E-4817-9965-E721FA17A640}" presName="circ1" presStyleLbl="vennNode1" presStyleIdx="0" presStyleCnt="3"/>
      <dgm:spPr/>
    </dgm:pt>
    <dgm:pt modelId="{862B12E3-5FA3-404E-810F-E767D3546F0D}" type="pres">
      <dgm:prSet presAssocID="{A1185556-6F0E-4817-9965-E721FA17A6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38A25C-CA77-4E30-BA50-FC1EC4C2CC7D}" type="pres">
      <dgm:prSet presAssocID="{786096B3-3C04-4DAA-B7F1-BF571A524DF4}" presName="circ2" presStyleLbl="vennNode1" presStyleIdx="1" presStyleCnt="3"/>
      <dgm:spPr/>
    </dgm:pt>
    <dgm:pt modelId="{A3B73667-B8E7-489F-8774-1E6C24F4ECA2}" type="pres">
      <dgm:prSet presAssocID="{786096B3-3C04-4DAA-B7F1-BF571A524DF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36C386-35D5-4924-B151-D74C2300C7EE}" type="pres">
      <dgm:prSet presAssocID="{2556DE07-D580-4692-A194-CB93C0A0BA0E}" presName="circ3" presStyleLbl="vennNode1" presStyleIdx="2" presStyleCnt="3"/>
      <dgm:spPr/>
    </dgm:pt>
    <dgm:pt modelId="{35280649-63AC-4791-9C62-C9EAA12D4720}" type="pres">
      <dgm:prSet presAssocID="{2556DE07-D580-4692-A194-CB93C0A0BA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D17CF23-3616-4A0C-A18C-EC7B86305F43}" type="presOf" srcId="{2556DE07-D580-4692-A194-CB93C0A0BA0E}" destId="{35280649-63AC-4791-9C62-C9EAA12D4720}" srcOrd="1" destOrd="0" presId="urn:microsoft.com/office/officeart/2005/8/layout/venn1"/>
    <dgm:cxn modelId="{4745FF3D-7876-46B7-837A-4CEBA5157DCD}" type="presOf" srcId="{2556DE07-D580-4692-A194-CB93C0A0BA0E}" destId="{3036C386-35D5-4924-B151-D74C2300C7EE}" srcOrd="0" destOrd="0" presId="urn:microsoft.com/office/officeart/2005/8/layout/venn1"/>
    <dgm:cxn modelId="{41208143-8C59-428B-BB9C-02E5005E9167}" type="presOf" srcId="{23F8BD36-D16E-46B8-8198-977AAB3E43D1}" destId="{8FBC57E6-163E-409D-BFBD-F7FB4D7883F3}" srcOrd="0" destOrd="0" presId="urn:microsoft.com/office/officeart/2005/8/layout/venn1"/>
    <dgm:cxn modelId="{4CA99744-B5D6-4AD9-8EA4-9086316BF2F7}" type="presOf" srcId="{A1185556-6F0E-4817-9965-E721FA17A640}" destId="{862B12E3-5FA3-404E-810F-E767D3546F0D}" srcOrd="1" destOrd="0" presId="urn:microsoft.com/office/officeart/2005/8/layout/venn1"/>
    <dgm:cxn modelId="{6750FA74-F7FF-4F21-8AC3-552CED6ADC0E}" srcId="{23F8BD36-D16E-46B8-8198-977AAB3E43D1}" destId="{786096B3-3C04-4DAA-B7F1-BF571A524DF4}" srcOrd="1" destOrd="0" parTransId="{CA1CF907-E1E7-4A83-B209-EB70A5F08231}" sibTransId="{9EB62872-6014-4248-BCDF-9A0A7214E27A}"/>
    <dgm:cxn modelId="{E2234455-CEAA-47EC-82DE-23AF95A47164}" type="presOf" srcId="{786096B3-3C04-4DAA-B7F1-BF571A524DF4}" destId="{2638A25C-CA77-4E30-BA50-FC1EC4C2CC7D}" srcOrd="0" destOrd="0" presId="urn:microsoft.com/office/officeart/2005/8/layout/venn1"/>
    <dgm:cxn modelId="{AE061478-D815-422B-8AD9-3A6BDB624833}" srcId="{23F8BD36-D16E-46B8-8198-977AAB3E43D1}" destId="{A1185556-6F0E-4817-9965-E721FA17A640}" srcOrd="0" destOrd="0" parTransId="{9E850152-8F82-43B0-A9CB-F28B1099D5A2}" sibTransId="{77F41C9D-2820-44C9-B1D6-0FCA5B74D3F2}"/>
    <dgm:cxn modelId="{F03AFFA0-01C4-4378-B03B-26623F292818}" srcId="{23F8BD36-D16E-46B8-8198-977AAB3E43D1}" destId="{2556DE07-D580-4692-A194-CB93C0A0BA0E}" srcOrd="2" destOrd="0" parTransId="{6B27F26E-AD94-4A13-A824-6DE52D90A3BE}" sibTransId="{07200578-32A8-47B7-B55A-5BE03E3A5500}"/>
    <dgm:cxn modelId="{539A09A7-0FB5-4EE3-AC43-EE5E1109CD9F}" type="presOf" srcId="{A1185556-6F0E-4817-9965-E721FA17A640}" destId="{7725AC53-B2B7-4D44-8D90-85245B8344F7}" srcOrd="0" destOrd="0" presId="urn:microsoft.com/office/officeart/2005/8/layout/venn1"/>
    <dgm:cxn modelId="{FDEB3EFD-9A53-4E65-AF38-B5960B40BF30}" type="presOf" srcId="{786096B3-3C04-4DAA-B7F1-BF571A524DF4}" destId="{A3B73667-B8E7-489F-8774-1E6C24F4ECA2}" srcOrd="1" destOrd="0" presId="urn:microsoft.com/office/officeart/2005/8/layout/venn1"/>
    <dgm:cxn modelId="{9D0B88E9-5ED9-436E-B709-02A056ABE521}" type="presParOf" srcId="{8FBC57E6-163E-409D-BFBD-F7FB4D7883F3}" destId="{7725AC53-B2B7-4D44-8D90-85245B8344F7}" srcOrd="0" destOrd="0" presId="urn:microsoft.com/office/officeart/2005/8/layout/venn1"/>
    <dgm:cxn modelId="{58DD6889-9B23-440D-A2FC-95DDF8113935}" type="presParOf" srcId="{8FBC57E6-163E-409D-BFBD-F7FB4D7883F3}" destId="{862B12E3-5FA3-404E-810F-E767D3546F0D}" srcOrd="1" destOrd="0" presId="urn:microsoft.com/office/officeart/2005/8/layout/venn1"/>
    <dgm:cxn modelId="{3DF5B9FB-CAFA-4D08-8983-BDB60249AAF8}" type="presParOf" srcId="{8FBC57E6-163E-409D-BFBD-F7FB4D7883F3}" destId="{2638A25C-CA77-4E30-BA50-FC1EC4C2CC7D}" srcOrd="2" destOrd="0" presId="urn:microsoft.com/office/officeart/2005/8/layout/venn1"/>
    <dgm:cxn modelId="{0F0A1DBE-9D19-4A73-9E19-0A9AAB269676}" type="presParOf" srcId="{8FBC57E6-163E-409D-BFBD-F7FB4D7883F3}" destId="{A3B73667-B8E7-489F-8774-1E6C24F4ECA2}" srcOrd="3" destOrd="0" presId="urn:microsoft.com/office/officeart/2005/8/layout/venn1"/>
    <dgm:cxn modelId="{4FF0FF15-1B28-4DF2-A413-7AAB481F760B}" type="presParOf" srcId="{8FBC57E6-163E-409D-BFBD-F7FB4D7883F3}" destId="{3036C386-35D5-4924-B151-D74C2300C7EE}" srcOrd="4" destOrd="0" presId="urn:microsoft.com/office/officeart/2005/8/layout/venn1"/>
    <dgm:cxn modelId="{384F84EF-EB86-4E08-BB83-A04BEF801FEB}" type="presParOf" srcId="{8FBC57E6-163E-409D-BFBD-F7FB4D7883F3}" destId="{35280649-63AC-4791-9C62-C9EAA12D472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5AC53-B2B7-4D44-8D90-85245B8344F7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Modalidades comisivas</a:t>
          </a:r>
        </a:p>
      </dsp:txBody>
      <dsp:txXfrm>
        <a:off x="2871893" y="636693"/>
        <a:ext cx="2384213" cy="1463040"/>
      </dsp:txXfrm>
    </dsp:sp>
    <dsp:sp modelId="{2638A25C-CA77-4E30-BA50-FC1EC4C2CC7D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Necesidades de enjuiciamiento</a:t>
          </a:r>
        </a:p>
      </dsp:txBody>
      <dsp:txXfrm>
        <a:off x="4605866" y="2939626"/>
        <a:ext cx="1950720" cy="1788160"/>
      </dsp:txXfrm>
    </dsp:sp>
    <dsp:sp modelId="{3036C386-35D5-4924-B151-D74C2300C7EE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Técnicas de investigación</a:t>
          </a:r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2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A879A6-0FD0-4734-A311-86BFCA472E6E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2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6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0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1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3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7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E86A4C-8E40-4F87-A4F0-01A0687C5742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4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61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13BC0-288F-4896-8BB8-F0D2B0148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CRIMEN COMO SERVICIO (CAAS)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EBCD05-6192-4BE1-8670-58AC71589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Entre la coautoría y el grupo criminal</a:t>
            </a:r>
          </a:p>
        </p:txBody>
      </p:sp>
    </p:spTree>
    <p:extLst>
      <p:ext uri="{BB962C8B-B14F-4D97-AF65-F5344CB8AC3E}">
        <p14:creationId xmlns:p14="http://schemas.microsoft.com/office/powerpoint/2010/main" val="163282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án importante es la virtualización en tu empresa? ¡Cuéntanoslo! » MuyLinux">
            <a:extLst>
              <a:ext uri="{FF2B5EF4-FFF2-40B4-BE49-F238E27FC236}">
                <a16:creationId xmlns:a16="http://schemas.microsoft.com/office/drawing/2014/main" id="{C4BE2017-7CC3-4EAB-8C25-E5C4CF956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 r="23473" b="1"/>
          <a:stretch/>
        </p:blipFill>
        <p:spPr bwMode="auto"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AAC664-27E7-4B59-8F62-C1BDA440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81562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Virtualización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793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1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2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3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224" name="Rectangle 78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ello As-a-Service Economy, goodbye Outsourcing, Part I - Horses for Sources">
            <a:extLst>
              <a:ext uri="{FF2B5EF4-FFF2-40B4-BE49-F238E27FC236}">
                <a16:creationId xmlns:a16="http://schemas.microsoft.com/office/drawing/2014/main" id="{90606A6C-1D11-4516-9864-7FE3F06E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49" y="1047665"/>
            <a:ext cx="4984740" cy="49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80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ACF2E7-3780-4C44-8EBC-0C99C896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As A Service </a:t>
            </a:r>
            <a:r>
              <a:rPr lang="en-US" i="0" dirty="0">
                <a:solidFill>
                  <a:srgbClr val="FFFFFF"/>
                </a:solidFill>
              </a:rPr>
              <a:t>(AAS)</a:t>
            </a:r>
          </a:p>
        </p:txBody>
      </p:sp>
      <p:sp>
        <p:nvSpPr>
          <p:cNvPr id="9226" name="Rectangle 82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052796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306" y="457200"/>
            <a:ext cx="3052798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09388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060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rgbClr val="4C58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0BF351-CB4F-42DC-8676-8EA9DB20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101" y="1100665"/>
            <a:ext cx="3132638" cy="42787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i="0" dirty="0" err="1">
                <a:solidFill>
                  <a:srgbClr val="FFFFFF"/>
                </a:solidFill>
              </a:rPr>
              <a:t>Virtualización</a:t>
            </a:r>
            <a:endParaRPr lang="en-US" sz="2800" i="0" dirty="0">
              <a:solidFill>
                <a:srgbClr val="FFFFFF"/>
              </a:solidFill>
            </a:endParaRPr>
          </a:p>
        </p:txBody>
      </p:sp>
      <p:pic>
        <p:nvPicPr>
          <p:cNvPr id="4" name="Picture 4" descr="SaaS, PaaS and IaaS explained in one graphic | by David Ng | Oursky Team">
            <a:extLst>
              <a:ext uri="{FF2B5EF4-FFF2-40B4-BE49-F238E27FC236}">
                <a16:creationId xmlns:a16="http://schemas.microsoft.com/office/drawing/2014/main" id="{CEA07BE0-4B58-4E99-9D24-6352B7C66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r="-1" b="359"/>
          <a:stretch/>
        </p:blipFill>
        <p:spPr bwMode="auto">
          <a:xfrm>
            <a:off x="453302" y="457200"/>
            <a:ext cx="7588885" cy="58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65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B4C50A-2092-4539-A9DC-37E78C75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0">
                <a:solidFill>
                  <a:schemeClr val="tx1"/>
                </a:solidFill>
              </a:rPr>
              <a:t>El crimen como servicio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Growing Crime-as-a-Service Threat - Identity Management Institute®">
            <a:extLst>
              <a:ext uri="{FF2B5EF4-FFF2-40B4-BE49-F238E27FC236}">
                <a16:creationId xmlns:a16="http://schemas.microsoft.com/office/drawing/2014/main" id="{55D38051-C6B2-42A5-8286-AB66C67B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5" y="1225499"/>
            <a:ext cx="6253164" cy="44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54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D25A5CA6-09A1-42E7-B227-B044732B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8913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ansomware-as-a-Service (RaaS) model">
            <a:extLst>
              <a:ext uri="{FF2B5EF4-FFF2-40B4-BE49-F238E27FC236}">
                <a16:creationId xmlns:a16="http://schemas.microsoft.com/office/drawing/2014/main" id="{7509D245-56F6-4E2A-9AC0-D08E4EF06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CBA0C-7EA8-463B-AC12-6448ED07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Aplicaciones delictivas: Ramsonware</a:t>
            </a:r>
          </a:p>
        </p:txBody>
      </p:sp>
      <p:pic>
        <p:nvPicPr>
          <p:cNvPr id="14338" name="Picture 2" descr="A Cyber-Kill-Chain based taxonomy of crypto-ransomware features |  SpringerLink">
            <a:extLst>
              <a:ext uri="{FF2B5EF4-FFF2-40B4-BE49-F238E27FC236}">
                <a16:creationId xmlns:a16="http://schemas.microsoft.com/office/drawing/2014/main" id="{1C8207BD-E347-4334-A5A5-A14817A1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34" y="1066800"/>
            <a:ext cx="7878256" cy="49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5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6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368" name="Rectangle 78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Common Tech Support Scams: How to Identify and Avoid them">
            <a:extLst>
              <a:ext uri="{FF2B5EF4-FFF2-40B4-BE49-F238E27FC236}">
                <a16:creationId xmlns:a16="http://schemas.microsoft.com/office/drawing/2014/main" id="{2DAFA1A2-5A2A-4DB0-86FE-38DD214C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40" y="2076352"/>
            <a:ext cx="6834511" cy="29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80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749D5-B5D6-494C-BE65-6921D403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i="0">
                <a:solidFill>
                  <a:srgbClr val="FFFFFF"/>
                </a:solidFill>
              </a:rPr>
              <a:t>Aplicaciones delictivas: Estafas de servicio técnico</a:t>
            </a:r>
          </a:p>
        </p:txBody>
      </p:sp>
    </p:spTree>
    <p:extLst>
      <p:ext uri="{BB962C8B-B14F-4D97-AF65-F5344CB8AC3E}">
        <p14:creationId xmlns:p14="http://schemas.microsoft.com/office/powerpoint/2010/main" val="2628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57B7E1-F6D2-4DF0-BE48-DFA16B2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370517"/>
            <a:ext cx="5708356" cy="19825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0"/>
              <a:t>Aplicaciones delictivas: Estafas de servicio técnico (y II)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052796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306" y="457200"/>
            <a:ext cx="3052798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09388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386" name="Picture 2" descr="Servicio Técnico Profesional - Home | Facebook">
            <a:extLst>
              <a:ext uri="{FF2B5EF4-FFF2-40B4-BE49-F238E27FC236}">
                <a16:creationId xmlns:a16="http://schemas.microsoft.com/office/drawing/2014/main" id="{390A3F01-A6EB-4B7D-AB2A-5AB23273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1419" y="1370517"/>
            <a:ext cx="3278707" cy="43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rgbClr val="3A3D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4466F8-43FE-4ECE-8B06-9C560175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101" y="1100665"/>
            <a:ext cx="3132638" cy="42787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i="0">
                <a:solidFill>
                  <a:srgbClr val="FFFFFF"/>
                </a:solidFill>
              </a:rPr>
              <a:t>Aplicaciones delictivas: redes de venta de coches robados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E0DB2C-1326-438C-BD43-81603E72A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75" b="-2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5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4EFF437-E733-45D5-864F-77BE16EE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333500"/>
            <a:ext cx="106394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2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4466F8-43FE-4ECE-8B06-9C560175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i="0">
                <a:solidFill>
                  <a:schemeClr val="tx2"/>
                </a:solidFill>
              </a:rPr>
              <a:t>Características del CAAS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638F56-1638-40DC-922B-12FD854D3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864" y="1577340"/>
            <a:ext cx="2717172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Carácter económico</a:t>
            </a:r>
          </a:p>
          <a:p>
            <a:pPr>
              <a:lnSpc>
                <a:spcPct val="90000"/>
              </a:lnSpc>
            </a:pPr>
            <a:r>
              <a:rPr lang="en-US" sz="1300" b="1"/>
              <a:t>Temporalidad limitada (campañas)  / indefinida</a:t>
            </a:r>
          </a:p>
          <a:p>
            <a:pPr>
              <a:lnSpc>
                <a:spcPct val="90000"/>
              </a:lnSpc>
            </a:pPr>
            <a:r>
              <a:rPr lang="en-US" sz="1300" b="1"/>
              <a:t>Simultaneidad de colaboraciones</a:t>
            </a:r>
          </a:p>
          <a:p>
            <a:pPr>
              <a:lnSpc>
                <a:spcPct val="90000"/>
              </a:lnSpc>
            </a:pPr>
            <a:r>
              <a:rPr lang="en-US" sz="1300" b="1"/>
              <a:t>Simultaneidad de actividades (mercado negro / asociaciones criminales)</a:t>
            </a:r>
          </a:p>
          <a:p>
            <a:pPr>
              <a:lnSpc>
                <a:spcPct val="90000"/>
              </a:lnSpc>
            </a:pPr>
            <a:r>
              <a:rPr lang="en-US" sz="1300" b="1"/>
              <a:t>Segmentación de la participación</a:t>
            </a:r>
          </a:p>
          <a:p>
            <a:pPr>
              <a:lnSpc>
                <a:spcPct val="90000"/>
              </a:lnSpc>
            </a:pPr>
            <a:r>
              <a:rPr lang="en-US" sz="1300" b="1"/>
              <a:t>FALTA DE JERARQUÍA. RELACIONES DE COOPERACIÓN CRIMINAL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96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4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20" name="Rectangle 14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21" name="Rectangle 14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22" name="Rectangle 14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423" name="Rectangle 149">
            <a:extLst>
              <a:ext uri="{FF2B5EF4-FFF2-40B4-BE49-F238E27FC236}">
                <a16:creationId xmlns:a16="http://schemas.microsoft.com/office/drawing/2014/main" id="{4B526CBF-0AA4-49A9-B305-EE0AF3AF6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Problema - Qué es, problemas sociales, económicos y ambientales">
            <a:extLst>
              <a:ext uri="{FF2B5EF4-FFF2-40B4-BE49-F238E27FC236}">
                <a16:creationId xmlns:a16="http://schemas.microsoft.com/office/drawing/2014/main" id="{84B2D40C-E97A-413F-8D6F-DFF5E2E40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2" b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4" name="Group 151">
            <a:extLst>
              <a:ext uri="{FF2B5EF4-FFF2-40B4-BE49-F238E27FC236}">
                <a16:creationId xmlns:a16="http://schemas.microsoft.com/office/drawing/2014/main" id="{CC8B5139-02E6-4DEA-9CCE-962CAF0A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0470BC0-AB0D-4A03-B4F1-5DDA9A31C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25" name="Rectangle 153">
              <a:extLst>
                <a:ext uri="{FF2B5EF4-FFF2-40B4-BE49-F238E27FC236}">
                  <a16:creationId xmlns:a16="http://schemas.microsoft.com/office/drawing/2014/main" id="{724A08B2-EC2C-4641-81BE-FE8B068BE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DE0AE4-32C3-4927-A142-8071A4C8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Los problemas penales del CAAS</a:t>
            </a:r>
          </a:p>
        </p:txBody>
      </p:sp>
    </p:spTree>
    <p:extLst>
      <p:ext uri="{BB962C8B-B14F-4D97-AF65-F5344CB8AC3E}">
        <p14:creationId xmlns:p14="http://schemas.microsoft.com/office/powerpoint/2010/main" val="9919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AE1578EE-AC37-4C94-98C6-4B322C670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0" name="Picture 8" descr="falsedad documental – CBA Periódico digital del Bajo Aragón Histórico">
            <a:extLst>
              <a:ext uri="{FF2B5EF4-FFF2-40B4-BE49-F238E27FC236}">
                <a16:creationId xmlns:a16="http://schemas.microsoft.com/office/drawing/2014/main" id="{F4FE31FB-54D8-449C-97A8-BBF39F005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-3" b="-3"/>
          <a:stretch/>
        </p:blipFill>
        <p:spPr bwMode="auto">
          <a:xfrm>
            <a:off x="446541" y="638176"/>
            <a:ext cx="3702877" cy="27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La estafa telefónica de los 47.000 euros: cómo evitar este tipo de fraudes  | SER Consumidor | Cadena SER">
            <a:extLst>
              <a:ext uri="{FF2B5EF4-FFF2-40B4-BE49-F238E27FC236}">
                <a16:creationId xmlns:a16="http://schemas.microsoft.com/office/drawing/2014/main" id="{8DE017B8-0267-4BF0-B545-61F1F3E1D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r="936" b="-3"/>
          <a:stretch/>
        </p:blipFill>
        <p:spPr bwMode="auto">
          <a:xfrm>
            <a:off x="4241386" y="638176"/>
            <a:ext cx="3702877" cy="27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055CAD6-F214-46F5-8689-93CBDA71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9DB007-4DAF-4D1F-93A8-74158DEF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4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Los problemas penales del CAAS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F182F6-E904-4AB0-B027-DDFD50C2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274" y="3742162"/>
            <a:ext cx="3150659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rgbClr val="FFFFFF">
                    <a:alpha val="70000"/>
                  </a:srgbClr>
                </a:solidFill>
              </a:rPr>
              <a:t>Delitos cometidos. Delitos multietapa. Especial atención a los concursos</a:t>
            </a:r>
          </a:p>
        </p:txBody>
      </p:sp>
      <p:pic>
        <p:nvPicPr>
          <p:cNvPr id="18442" name="Picture 10" descr="Curso de Prevención de Blanqueo de Capitales | 100% Online">
            <a:extLst>
              <a:ext uri="{FF2B5EF4-FFF2-40B4-BE49-F238E27FC236}">
                <a16:creationId xmlns:a16="http://schemas.microsoft.com/office/drawing/2014/main" id="{684089D6-1C4C-42FD-8CE7-7970ED647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 r="2" b="6283"/>
          <a:stretch/>
        </p:blipFill>
        <p:spPr bwMode="auto">
          <a:xfrm>
            <a:off x="446526" y="3476212"/>
            <a:ext cx="7482158" cy="29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B00EA46-A612-4E5B-8B7C-E1E5B0F08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1AD31FE-C35A-48F6-BB15-C782EA273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619124"/>
            <a:ext cx="7460998" cy="5737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9DB007-4DAF-4D1F-93A8-74158DEF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22" y="1122376"/>
            <a:ext cx="6817533" cy="2488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Los problemas penales del CAAS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F182F6-E904-4AB0-B027-DDFD50C2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921" y="3677444"/>
            <a:ext cx="6817533" cy="151833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/>
              <a:t>Participación criminal: copartícipes, grupos y organizaciones criminales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9B174F9-79F2-4FB6-B325-04DC54328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457200"/>
            <a:ext cx="7460998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458" name="Picture 2" descr="Internacional: La organización criminal a la que se vincula Rafa Márquez -  AS USA">
            <a:extLst>
              <a:ext uri="{FF2B5EF4-FFF2-40B4-BE49-F238E27FC236}">
                <a16:creationId xmlns:a16="http://schemas.microsoft.com/office/drawing/2014/main" id="{30D79B6D-6739-48D7-A210-9A3CA1D56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964"/>
          <a:stretch/>
        </p:blipFill>
        <p:spPr bwMode="auto">
          <a:xfrm>
            <a:off x="8137525" y="457200"/>
            <a:ext cx="360807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Los delincuentes más buscados por la justicia española">
            <a:extLst>
              <a:ext uri="{FF2B5EF4-FFF2-40B4-BE49-F238E27FC236}">
                <a16:creationId xmlns:a16="http://schemas.microsoft.com/office/drawing/2014/main" id="{9FC04271-4992-4732-9E8B-CF7D5F6B6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 r="-2" b="3270"/>
          <a:stretch/>
        </p:blipFill>
        <p:spPr bwMode="auto">
          <a:xfrm>
            <a:off x="8137398" y="2448005"/>
            <a:ext cx="360807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El Tribunal Supremo detalla y acota su definición del 'grupo criminal' -  elEconomista.es">
            <a:extLst>
              <a:ext uri="{FF2B5EF4-FFF2-40B4-BE49-F238E27FC236}">
                <a16:creationId xmlns:a16="http://schemas.microsoft.com/office/drawing/2014/main" id="{F24C4DC7-1FB9-4F40-AEF9-4709A208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538"/>
          <a:stretch/>
        </p:blipFill>
        <p:spPr bwMode="auto">
          <a:xfrm>
            <a:off x="8137398" y="4436610"/>
            <a:ext cx="360807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85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86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8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488" name="Rectangle 78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ACTIVIDAD POLICIAL ORIENTADA POR LA INTELIGENCIA (ILP) PARTE 2: haciendo  camino en el mundo de la Inteligencia @Uliman73 - CXO-Community.com">
            <a:extLst>
              <a:ext uri="{FF2B5EF4-FFF2-40B4-BE49-F238E27FC236}">
                <a16:creationId xmlns:a16="http://schemas.microsoft.com/office/drawing/2014/main" id="{864417F0-0020-4C86-88EF-2A4B6CE9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40" y="1640652"/>
            <a:ext cx="6834511" cy="38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80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9DB007-4DAF-4D1F-93A8-74158DEF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i="0">
                <a:solidFill>
                  <a:srgbClr val="FFFFFF"/>
                </a:solidFill>
              </a:rPr>
              <a:t>Los problemas penales del CAAS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F182F6-E904-4AB0-B027-DDFD50C2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0" i="0">
                <a:solidFill>
                  <a:srgbClr val="EBEBEB"/>
                </a:solidFill>
              </a:rPr>
              <a:t>Investigación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9571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DB007-4DAF-4D1F-93A8-74158DEF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Los problemas penales del CAAS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F182F6-E904-4AB0-B027-DDFD50C2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0773" y="4591665"/>
            <a:ext cx="3382298" cy="11501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Enjuiciamiento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complejo</a:t>
            </a:r>
            <a:endParaRPr lang="en-US" sz="18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484" name="Picture 4" descr="La Administración de Trump realiza juicios masivos de inmigrantes bajo su  política de &quot;cero tolerancia&quot; - World Socialist Web Site">
            <a:extLst>
              <a:ext uri="{FF2B5EF4-FFF2-40B4-BE49-F238E27FC236}">
                <a16:creationId xmlns:a16="http://schemas.microsoft.com/office/drawing/2014/main" id="{63925916-2915-43FE-8FBB-C2645CF1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809715"/>
            <a:ext cx="6470907" cy="323545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6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B526CBF-0AA4-49A9-B305-EE0AF3AF6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8B5139-02E6-4DEA-9CCE-962CAF0A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470BC0-AB0D-4A03-B4F1-5DDA9A31C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4A08B2-EC2C-4641-81BE-FE8B068BE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B972EBF-BDDA-41DD-B731-DCD3FB34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PERSECUCIÓN PENAL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6497101-B106-4CB0-BFFA-099DED16D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679642"/>
              </p:ext>
            </p:extLst>
          </p:nvPr>
        </p:nvGraphicFramePr>
        <p:xfrm>
          <a:off x="526288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9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AUTORÍA Y PARTICIPACIÓN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076" y="668740"/>
            <a:ext cx="3147043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</a:rPr>
              <a:t>Coautores: tienen el dominio FUNCIONAL del hecho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</a:rPr>
              <a:t>Autores mediatos: el hombre de atrás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</a:rPr>
              <a:t>Inductores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</a:rPr>
              <a:t>Cooperadores necesarios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4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AUTORÍA Y PARTICIPACIÓN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076" y="668740"/>
            <a:ext cx="3147043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</a:rPr>
              <a:t>RESPONSABILIDAD POR HECHOS PROPIOS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</a:rPr>
              <a:t>RESPONSABILIDAD POR HECHOS AJENOS (AUTORÍA MEDIATA, INDUCCIÓN O COOPERACIÓN NECESARIA)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926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AUTORÍA Y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42" y="1507414"/>
            <a:ext cx="3330781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Modalidades específicas de participación: art. 264 .1:</a:t>
            </a:r>
          </a:p>
          <a:p>
            <a:pPr algn="r">
              <a:lnSpc>
                <a:spcPct val="90000"/>
              </a:lnSpc>
            </a:pPr>
            <a:r>
              <a:rPr lang="en-US" sz="1400" b="0" i="0">
                <a:effectLst/>
              </a:rPr>
              <a:t> ” El que por cualquier medio, sin autorización y de manera grave borrase, dañase, deteriorase, alterase, suprimiese o </a:t>
            </a:r>
            <a:r>
              <a:rPr lang="en-US" sz="1400" b="1" i="0">
                <a:effectLst/>
              </a:rPr>
              <a:t>hiciese inaccesibles </a:t>
            </a:r>
            <a:r>
              <a:rPr lang="en-US" sz="1400" b="0" i="0">
                <a:effectLst/>
              </a:rPr>
              <a:t>datos informáticos, programas informáticos o documentos electrónicos ajenos, cuando el resultado producido fuera grave, será castigado con la pena de prisión de seis meses a tres años.”</a:t>
            </a:r>
          </a:p>
          <a:p>
            <a:pPr algn="r">
              <a:lnSpc>
                <a:spcPct val="90000"/>
              </a:lnSpc>
            </a:pPr>
            <a:r>
              <a:rPr lang="en-US" sz="1400" b="0" i="0">
                <a:effectLst/>
              </a:rPr>
              <a:t>.”</a:t>
            </a:r>
            <a:endParaRPr lang="en-US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09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E783EBF-D65D-4B78-98FB-5547225DF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6E2DB5-CC48-4F63-88ED-CD0E75DD2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EA3FFF-8C5B-4275-9746-981E82EF8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7AC4F7E-E207-44B7-AAEC-E509DE25D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DE6A98-4C5D-4F88-A79E-72BD77CF3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6" r="-1" b="15337"/>
          <a:stretch/>
        </p:blipFill>
        <p:spPr>
          <a:xfrm>
            <a:off x="446532" y="599724"/>
            <a:ext cx="7501129" cy="5200321"/>
          </a:xfrm>
          <a:prstGeom prst="rect">
            <a:avLst/>
          </a:prstGeom>
        </p:spPr>
      </p:pic>
      <p:pic>
        <p:nvPicPr>
          <p:cNvPr id="1026" name="Picture 2" descr="La IA descubre la halicina, un antibiótico contra las superbacterias">
            <a:extLst>
              <a:ext uri="{FF2B5EF4-FFF2-40B4-BE49-F238E27FC236}">
                <a16:creationId xmlns:a16="http://schemas.microsoft.com/office/drawing/2014/main" id="{39BC7867-41A4-48BC-853E-2757F3ACF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8" r="28696" b="2"/>
          <a:stretch/>
        </p:blipFill>
        <p:spPr bwMode="auto">
          <a:xfrm>
            <a:off x="8042147" y="599723"/>
            <a:ext cx="3703323" cy="52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D5BE10C-0BD1-4782-BCF4-5CB6B73E5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16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AUTORÍA Y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42" y="1507414"/>
            <a:ext cx="3330781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100" b="1"/>
              <a:t>Modalidades específicas de participación: art. 197  TER:</a:t>
            </a:r>
          </a:p>
          <a:p>
            <a:pPr algn="r">
              <a:lnSpc>
                <a:spcPct val="90000"/>
              </a:lnSpc>
            </a:pPr>
            <a:r>
              <a:rPr lang="en-US" sz="1100" b="0" i="0">
                <a:effectLst/>
              </a:rPr>
              <a:t> ” Será castigado con una pena de prisión de seis meses a dos años o multa de tres a dieciocho meses el que, sin estar debidamente autorizado, produzca, adquiera para su uso, importe o, de cualquier modo, facilite a terceros, con la intención de facilitar la comisión de alguno de los delitos a que se refieren los apartados 1 y 2 del artículo 197 o el artículo 197 bis:</a:t>
            </a:r>
          </a:p>
          <a:p>
            <a:pPr algn="r">
              <a:lnSpc>
                <a:spcPct val="90000"/>
              </a:lnSpc>
            </a:pPr>
            <a:r>
              <a:rPr lang="en-US" sz="1100" b="0" i="0">
                <a:effectLst/>
              </a:rPr>
              <a:t>a) un programa informático, concebido o adaptado principalmente para cometer dichos delitos; o</a:t>
            </a:r>
          </a:p>
          <a:p>
            <a:pPr algn="r">
              <a:lnSpc>
                <a:spcPct val="90000"/>
              </a:lnSpc>
            </a:pPr>
            <a:r>
              <a:rPr lang="en-US" sz="1100" b="0" i="0">
                <a:effectLst/>
              </a:rPr>
              <a:t>b) una contraseña de ordenador, un código de acceso o datos similares que permitan acceder a la totalidad o a una parte de un sistema de información.</a:t>
            </a:r>
          </a:p>
          <a:p>
            <a:pPr algn="r">
              <a:lnSpc>
                <a:spcPct val="90000"/>
              </a:lnSpc>
            </a:pPr>
            <a:r>
              <a:rPr lang="en-US" sz="1100" b="0" i="0">
                <a:effectLst/>
              </a:rPr>
              <a:t>.”</a:t>
            </a:r>
            <a:endParaRPr lang="en-US" sz="1100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3962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FF103D-65A5-496A-9B61-995A9F81E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07414"/>
            <a:ext cx="5952037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AUTORÍA Y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3600" y="1507414"/>
            <a:ext cx="3247118" cy="3703320"/>
          </a:xfrm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Modalidades específicas de participación: art. 248.2.b):</a:t>
            </a:r>
          </a:p>
          <a:p>
            <a:pPr>
              <a:lnSpc>
                <a:spcPct val="90000"/>
              </a:lnSpc>
            </a:pPr>
            <a:r>
              <a:rPr lang="en-US" sz="1700" b="0" i="0">
                <a:effectLst/>
              </a:rPr>
              <a:t> ”Los que fabricaren, introdujeren, poseyeren o facilitaren programas informáticos específicamente destinados a la comisión de las estafas previstas en este artículo.”</a:t>
            </a:r>
            <a:endParaRPr lang="en-US" sz="17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FDD496-1EBA-4A1D-A7EF-C3175608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24130" y="3313354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198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2"/>
                </a:solidFill>
              </a:rPr>
              <a:t>AUTORÍA Y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864" y="1577340"/>
            <a:ext cx="2717172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Modalidades específicas de participación: art. 248.2.C):</a:t>
            </a:r>
          </a:p>
          <a:p>
            <a:pPr>
              <a:lnSpc>
                <a:spcPct val="90000"/>
              </a:lnSpc>
            </a:pPr>
            <a:r>
              <a:rPr lang="en-US" sz="1500" b="0" i="0">
                <a:effectLst/>
              </a:rPr>
              <a:t> ”Los que utilizando tarjetas de crédito o débito, o cheques de viaje, </a:t>
            </a:r>
            <a:r>
              <a:rPr lang="en-US" sz="1500" b="1" i="0">
                <a:effectLst/>
              </a:rPr>
              <a:t>o los datos obrantes en cualquiera de ellos</a:t>
            </a:r>
            <a:r>
              <a:rPr lang="en-US" sz="1500" b="0" i="0">
                <a:effectLst/>
              </a:rPr>
              <a:t>, realicen operaciones de cualquier clase en perjuicio de su titular o de un tercero.”</a:t>
            </a:r>
            <a:endParaRPr lang="en-US" sz="15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334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AUTORÍA Y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42" y="1507414"/>
            <a:ext cx="3330781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000" b="1"/>
              <a:t>Modalidades específicas de participación: art. 264 TER:</a:t>
            </a:r>
          </a:p>
          <a:p>
            <a:pPr algn="r">
              <a:lnSpc>
                <a:spcPct val="90000"/>
              </a:lnSpc>
            </a:pPr>
            <a:r>
              <a:rPr lang="en-US" sz="1000" b="0" i="0">
                <a:effectLst/>
              </a:rPr>
              <a:t> ” Será castigado con una pena de prisión de seis meses a dos años o multa de tres a dieciocho meses el que, sin estar debidamente autorizado, produzca, adquiera para su uso, importe o, de cualquier modo, </a:t>
            </a:r>
            <a:r>
              <a:rPr lang="en-US" sz="1000" b="1" i="0">
                <a:effectLst/>
              </a:rPr>
              <a:t>facilite a terceros</a:t>
            </a:r>
            <a:r>
              <a:rPr lang="en-US" sz="1000" b="0" i="0">
                <a:effectLst/>
              </a:rPr>
              <a:t>, con la intención de facilitar la comisión de alguno de los delitos a que se refieren los dos artículos anteriores:</a:t>
            </a:r>
          </a:p>
          <a:p>
            <a:pPr algn="r">
              <a:lnSpc>
                <a:spcPct val="90000"/>
              </a:lnSpc>
            </a:pPr>
            <a:r>
              <a:rPr lang="en-US" sz="1000" b="0" i="0">
                <a:effectLst/>
              </a:rPr>
              <a:t>a) </a:t>
            </a:r>
            <a:r>
              <a:rPr lang="en-US" sz="1000" b="1" i="0">
                <a:effectLst/>
              </a:rPr>
              <a:t>un programa informático</a:t>
            </a:r>
            <a:r>
              <a:rPr lang="en-US" sz="1000" b="0" i="0">
                <a:effectLst/>
              </a:rPr>
              <a:t>, concebido o adaptado principalmente para cometer alguno de los delitos a que se refieren los dos artículos anteriores; o</a:t>
            </a:r>
          </a:p>
          <a:p>
            <a:pPr algn="r">
              <a:lnSpc>
                <a:spcPct val="90000"/>
              </a:lnSpc>
            </a:pPr>
            <a:r>
              <a:rPr lang="en-US" sz="1000" b="0" i="0">
                <a:effectLst/>
              </a:rPr>
              <a:t>b) </a:t>
            </a:r>
            <a:r>
              <a:rPr lang="en-US" sz="1000" b="1" i="0">
                <a:effectLst/>
              </a:rPr>
              <a:t>una contraseña de ordenador, un código de acceso o datos similares</a:t>
            </a:r>
            <a:r>
              <a:rPr lang="en-US" sz="1000" b="0" i="0">
                <a:effectLst/>
              </a:rPr>
              <a:t> que permitan acceder a la totalidad o a una parte de un sistema de información.”</a:t>
            </a:r>
          </a:p>
          <a:p>
            <a:pPr algn="r">
              <a:lnSpc>
                <a:spcPct val="90000"/>
              </a:lnSpc>
            </a:pPr>
            <a:r>
              <a:rPr lang="en-US" sz="1000" b="0" i="0">
                <a:effectLst/>
              </a:rPr>
              <a:t>.”</a:t>
            </a:r>
            <a:endParaRPr lang="en-US" sz="10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3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AUTORÍA Y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42" y="1507414"/>
            <a:ext cx="3330781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Modalidades específicas de participación: art. 400:</a:t>
            </a:r>
          </a:p>
          <a:p>
            <a:pPr algn="r">
              <a:lnSpc>
                <a:spcPct val="90000"/>
              </a:lnSpc>
            </a:pPr>
            <a:r>
              <a:rPr lang="en-US" sz="1400" b="0" i="0">
                <a:effectLst/>
              </a:rPr>
              <a:t> ” La fabricación, recepción, obtención o tenencia de útiles, materiales, instrumentos, sustancias, datos y programas informáticos, aparatos, elementos de seguridad, u otros medios específicamente destinados a la comisión de los delitos descritos en los Capítulos anteriores, se castigarán con la pena señalada en cada caso para los autores.”</a:t>
            </a:r>
            <a:endParaRPr lang="en-US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057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2"/>
                </a:solidFill>
              </a:rPr>
              <a:t>AUTORÍA Y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864" y="1577340"/>
            <a:ext cx="2717172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Modalidades específicas de participación: art. 399BIS:</a:t>
            </a:r>
          </a:p>
          <a:p>
            <a:pPr>
              <a:lnSpc>
                <a:spcPct val="90000"/>
              </a:lnSpc>
            </a:pPr>
            <a:r>
              <a:rPr lang="en-US" sz="1100" b="0" i="0">
                <a:effectLst/>
              </a:rPr>
              <a:t> ” 1. El que altere, copie, reproduzca </a:t>
            </a:r>
            <a:r>
              <a:rPr lang="en-US" sz="1100" b="1" i="0">
                <a:effectLst/>
              </a:rPr>
              <a:t>o de cualquier otro modo falsifique tarjetas de crédito o débito </a:t>
            </a:r>
            <a:r>
              <a:rPr lang="en-US" sz="1100" b="0" i="0">
                <a:effectLst/>
              </a:rPr>
              <a:t>o cheques de viaje, será castigado con la pena de prisión de cuatro a ocho años. </a:t>
            </a:r>
          </a:p>
          <a:p>
            <a:pPr>
              <a:lnSpc>
                <a:spcPct val="90000"/>
              </a:lnSpc>
            </a:pPr>
            <a:r>
              <a:rPr lang="en-US" sz="1100" b="0" i="0">
                <a:effectLst/>
              </a:rPr>
              <a:t>Se impondrá la pena en su mitad superior cuando los efectos falsificados </a:t>
            </a:r>
            <a:r>
              <a:rPr lang="en-US" sz="1100" b="1" i="0">
                <a:effectLst/>
              </a:rPr>
              <a:t>afecten a una generalidad de personas </a:t>
            </a:r>
            <a:r>
              <a:rPr lang="en-US" sz="1100" b="0" i="0">
                <a:effectLst/>
              </a:rPr>
              <a:t>o cuando los hechos se cometan </a:t>
            </a:r>
            <a:r>
              <a:rPr lang="en-US" sz="1100" b="1" i="0">
                <a:effectLst/>
              </a:rPr>
              <a:t>en el marco de una organización criminal dedicada a estas actividades</a:t>
            </a:r>
            <a:r>
              <a:rPr lang="en-US" sz="1100" b="0" i="0">
                <a:effectLst/>
              </a:rPr>
              <a:t>.”</a:t>
            </a:r>
            <a:endParaRPr lang="en-US" sz="11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061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F6FF103D-65A5-496A-9B61-995A9F81E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07414"/>
            <a:ext cx="5952037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AUTORÍA Y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3600" y="1507414"/>
            <a:ext cx="3247118" cy="3703320"/>
          </a:xfrm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 err="1"/>
              <a:t>Modalidades</a:t>
            </a:r>
            <a:r>
              <a:rPr lang="en-US" sz="1500" b="1" dirty="0"/>
              <a:t> </a:t>
            </a:r>
            <a:r>
              <a:rPr lang="en-US" sz="1500" b="1" dirty="0" err="1"/>
              <a:t>específicas</a:t>
            </a:r>
            <a:r>
              <a:rPr lang="en-US" sz="1500" b="1" dirty="0"/>
              <a:t> de </a:t>
            </a:r>
            <a:r>
              <a:rPr lang="en-US" sz="1500" b="1" dirty="0" err="1"/>
              <a:t>participación</a:t>
            </a:r>
            <a:r>
              <a:rPr lang="en-US" sz="1500" b="1" dirty="0"/>
              <a:t>: art. 301 CP</a:t>
            </a:r>
          </a:p>
          <a:p>
            <a:pPr>
              <a:lnSpc>
                <a:spcPct val="90000"/>
              </a:lnSpc>
            </a:pPr>
            <a:r>
              <a:rPr lang="en-US" sz="1500" b="0" i="0" dirty="0">
                <a:effectLst/>
              </a:rPr>
              <a:t> ”3. Si los </a:t>
            </a:r>
            <a:r>
              <a:rPr lang="en-US" sz="1500" b="0" i="0" dirty="0" err="1">
                <a:effectLst/>
              </a:rPr>
              <a:t>hechos</a:t>
            </a:r>
            <a:r>
              <a:rPr lang="en-US" sz="1500" b="0" i="0" dirty="0">
                <a:effectLst/>
              </a:rPr>
              <a:t> se </a:t>
            </a:r>
            <a:r>
              <a:rPr lang="en-US" sz="1500" b="0" i="0" dirty="0" err="1">
                <a:effectLst/>
              </a:rPr>
              <a:t>realizasen</a:t>
            </a:r>
            <a:r>
              <a:rPr lang="en-US" sz="1500" b="0" i="0" dirty="0">
                <a:effectLst/>
              </a:rPr>
              <a:t> </a:t>
            </a:r>
            <a:r>
              <a:rPr lang="en-US" sz="1500" b="1" i="0" dirty="0">
                <a:effectLst/>
              </a:rPr>
              <a:t>por </a:t>
            </a:r>
            <a:r>
              <a:rPr lang="en-US" sz="1500" b="1" i="0" dirty="0" err="1">
                <a:effectLst/>
              </a:rPr>
              <a:t>imprudencia</a:t>
            </a:r>
            <a:r>
              <a:rPr lang="en-US" sz="1500" b="1" i="0" dirty="0">
                <a:effectLst/>
              </a:rPr>
              <a:t> grav</a:t>
            </a:r>
            <a:r>
              <a:rPr lang="en-US" sz="1500" b="0" i="0" dirty="0">
                <a:effectLst/>
              </a:rPr>
              <a:t>e, la </a:t>
            </a:r>
            <a:r>
              <a:rPr lang="en-US" sz="1500" b="0" i="0" dirty="0" err="1">
                <a:effectLst/>
              </a:rPr>
              <a:t>pena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será</a:t>
            </a:r>
            <a:r>
              <a:rPr lang="en-US" sz="1500" b="0" i="0" dirty="0">
                <a:effectLst/>
              </a:rPr>
              <a:t> de </a:t>
            </a:r>
            <a:r>
              <a:rPr lang="en-US" sz="1500" b="0" i="0" dirty="0" err="1">
                <a:effectLst/>
              </a:rPr>
              <a:t>prisión</a:t>
            </a:r>
            <a:r>
              <a:rPr lang="en-US" sz="1500" b="0" i="0" dirty="0">
                <a:effectLst/>
              </a:rPr>
              <a:t> de seis meses a dos </a:t>
            </a:r>
            <a:r>
              <a:rPr lang="en-US" sz="1500" b="0" i="0" dirty="0" err="1">
                <a:effectLst/>
              </a:rPr>
              <a:t>años</a:t>
            </a:r>
            <a:r>
              <a:rPr lang="en-US" sz="1500" b="0" i="0" dirty="0">
                <a:effectLst/>
              </a:rPr>
              <a:t> y </a:t>
            </a:r>
            <a:r>
              <a:rPr lang="en-US" sz="1500" b="0" i="0" dirty="0" err="1">
                <a:effectLst/>
              </a:rPr>
              <a:t>multa</a:t>
            </a:r>
            <a:r>
              <a:rPr lang="en-US" sz="1500" b="0" i="0" dirty="0">
                <a:effectLst/>
              </a:rPr>
              <a:t> del tanto al </a:t>
            </a:r>
            <a:r>
              <a:rPr lang="en-US" sz="1500" b="0" i="0" dirty="0" err="1">
                <a:effectLst/>
              </a:rPr>
              <a:t>triplo</a:t>
            </a:r>
            <a:r>
              <a:rPr lang="en-US" sz="1500" b="0" i="0" dirty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500" b="0" i="0" dirty="0">
                <a:effectLst/>
              </a:rPr>
              <a:t>4. El culpable </a:t>
            </a:r>
            <a:r>
              <a:rPr lang="en-US" sz="1500" b="0" i="0" dirty="0" err="1">
                <a:effectLst/>
              </a:rPr>
              <a:t>será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igualmente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castigado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aunque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el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delito</a:t>
            </a:r>
            <a:r>
              <a:rPr lang="en-US" sz="1500" b="0" i="0" dirty="0">
                <a:effectLst/>
              </a:rPr>
              <a:t> del que </a:t>
            </a:r>
            <a:r>
              <a:rPr lang="en-US" sz="1500" b="0" i="0" dirty="0" err="1">
                <a:effectLst/>
              </a:rPr>
              <a:t>provinieren</a:t>
            </a:r>
            <a:r>
              <a:rPr lang="en-US" sz="1500" b="0" i="0" dirty="0">
                <a:effectLst/>
              </a:rPr>
              <a:t> los </a:t>
            </a:r>
            <a:r>
              <a:rPr lang="en-US" sz="1500" b="0" i="0" dirty="0" err="1">
                <a:effectLst/>
              </a:rPr>
              <a:t>bienes</a:t>
            </a:r>
            <a:r>
              <a:rPr lang="en-US" sz="1500" b="0" i="0" dirty="0">
                <a:effectLst/>
              </a:rPr>
              <a:t>, o los </a:t>
            </a:r>
            <a:r>
              <a:rPr lang="en-US" sz="1500" b="0" i="0" dirty="0" err="1">
                <a:effectLst/>
              </a:rPr>
              <a:t>actos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penados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en</a:t>
            </a:r>
            <a:r>
              <a:rPr lang="en-US" sz="1500" b="0" i="0" dirty="0">
                <a:effectLst/>
              </a:rPr>
              <a:t> los </a:t>
            </a:r>
            <a:r>
              <a:rPr lang="en-US" sz="1500" b="0" i="0" dirty="0" err="1">
                <a:effectLst/>
              </a:rPr>
              <a:t>apartados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anteriores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hubiesen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sido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cometidos</a:t>
            </a:r>
            <a:r>
              <a:rPr lang="en-US" sz="1500" b="0" i="0" dirty="0">
                <a:effectLst/>
              </a:rPr>
              <a:t>, total o </a:t>
            </a:r>
            <a:r>
              <a:rPr lang="en-US" sz="1500" b="0" i="0" dirty="0" err="1">
                <a:effectLst/>
              </a:rPr>
              <a:t>parcialmente</a:t>
            </a:r>
            <a:r>
              <a:rPr lang="en-US" sz="1500" b="0" i="0" dirty="0">
                <a:effectLst/>
              </a:rPr>
              <a:t>, </a:t>
            </a:r>
            <a:r>
              <a:rPr lang="en-US" sz="1500" b="0" i="0" dirty="0" err="1">
                <a:effectLst/>
              </a:rPr>
              <a:t>en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el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extranjero</a:t>
            </a:r>
            <a:r>
              <a:rPr lang="en-US" sz="1500" b="0" i="0" dirty="0">
                <a:effectLst/>
              </a:rPr>
              <a:t>.”</a:t>
            </a:r>
            <a:endParaRPr lang="en-US" sz="1500" b="1" dirty="0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2DFDD496-1EBA-4A1D-A7EF-C3175608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24130" y="3313354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40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FF103D-65A5-496A-9B61-995A9F81E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07414"/>
            <a:ext cx="5952037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CIRCUNSTANCIAS MODIFICATIVAS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3600" y="1507414"/>
            <a:ext cx="3247118" cy="3703320"/>
          </a:xfrm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b="1"/>
              <a:t>Art. 22.2 CP</a:t>
            </a:r>
          </a:p>
          <a:p>
            <a:pPr>
              <a:lnSpc>
                <a:spcPct val="90000"/>
              </a:lnSpc>
            </a:pPr>
            <a:r>
              <a:rPr lang="en-US" sz="1900" b="0" i="0">
                <a:effectLst/>
              </a:rPr>
              <a:t> ” Ejecutar el hecho mediante disfraz, con abuso de superioridad o </a:t>
            </a:r>
            <a:r>
              <a:rPr lang="en-US" sz="1900" b="1" i="0">
                <a:effectLst/>
              </a:rPr>
              <a:t>aprovechando las circunstancias de lugar, tiempo o auxilio de otras personas que </a:t>
            </a:r>
            <a:r>
              <a:rPr lang="en-US" sz="1900" b="0" i="0">
                <a:effectLst/>
              </a:rPr>
              <a:t>debiliten la defensa del ofendido o </a:t>
            </a:r>
            <a:r>
              <a:rPr lang="en-US" sz="1900" b="1" i="0">
                <a:effectLst/>
              </a:rPr>
              <a:t>faciliten la impunidad del delincuente</a:t>
            </a:r>
            <a:r>
              <a:rPr lang="en-US" sz="1900" b="0" i="0">
                <a:effectLst/>
              </a:rPr>
              <a:t>.”</a:t>
            </a:r>
            <a:endParaRPr lang="en-US" sz="19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FDD496-1EBA-4A1D-A7EF-C3175608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24130" y="3313354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76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AUTORÍA Y PARTICIPACIÓN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076" y="668740"/>
            <a:ext cx="3147043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FFFFFF"/>
                </a:solidFill>
              </a:rPr>
              <a:t>POSIBILIDADES:</a:t>
            </a:r>
          </a:p>
          <a:p>
            <a:pPr marL="0" lvl="1">
              <a:lnSpc>
                <a:spcPct val="90000"/>
              </a:lnSpc>
            </a:pPr>
            <a:r>
              <a:rPr lang="en-US" sz="2100" b="1" cap="all">
                <a:solidFill>
                  <a:srgbClr val="FFFFFF"/>
                </a:solidFill>
              </a:rPr>
              <a:t>Mercado negro de programas o datos: Delitos especiales</a:t>
            </a:r>
          </a:p>
          <a:p>
            <a:pPr marL="0" lvl="2">
              <a:lnSpc>
                <a:spcPct val="90000"/>
              </a:lnSpc>
            </a:pPr>
            <a:r>
              <a:rPr lang="en-US" sz="2100" b="1" cap="all">
                <a:solidFill>
                  <a:srgbClr val="FFFFFF"/>
                </a:solidFill>
              </a:rPr>
              <a:t>Problema: forma de remuneración. Cooperadores necesarios + Mercado negro?</a:t>
            </a:r>
          </a:p>
          <a:p>
            <a:pPr marL="0" lvl="1">
              <a:lnSpc>
                <a:spcPct val="90000"/>
              </a:lnSpc>
            </a:pPr>
            <a:endParaRPr lang="en-US" sz="2100" b="1" cap="all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100" b="0" i="0">
                <a:solidFill>
                  <a:srgbClr val="FFFFFF"/>
                </a:solidFill>
                <a:effectLst/>
              </a:rPr>
              <a:t> </a:t>
            </a:r>
            <a:endParaRPr lang="en-US" sz="2100" b="1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255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AUTORÍA Y PARTICIPACIÓN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076" y="668740"/>
            <a:ext cx="3147043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POSIBILIDADES:</a:t>
            </a:r>
          </a:p>
          <a:p>
            <a:pPr marL="0" lvl="1">
              <a:lnSpc>
                <a:spcPct val="90000"/>
              </a:lnSpc>
            </a:pPr>
            <a:r>
              <a:rPr lang="en-US" sz="1400" b="1" cap="all">
                <a:solidFill>
                  <a:srgbClr val="FFFFFF"/>
                </a:solidFill>
              </a:rPr>
              <a:t>Campañas de estafas: Grupo criminal</a:t>
            </a:r>
          </a:p>
          <a:p>
            <a:pPr marL="0" lvl="2">
              <a:lnSpc>
                <a:spcPct val="90000"/>
              </a:lnSpc>
            </a:pPr>
            <a:r>
              <a:rPr lang="en-US" sz="1400" b="1" cap="all">
                <a:solidFill>
                  <a:srgbClr val="FFFFFF"/>
                </a:solidFill>
              </a:rPr>
              <a:t>Problema: Campañas simultáneas. Diversos grupos criminales?</a:t>
            </a:r>
          </a:p>
          <a:p>
            <a:pPr marL="0" lvl="2">
              <a:lnSpc>
                <a:spcPct val="90000"/>
              </a:lnSpc>
            </a:pPr>
            <a:r>
              <a:rPr lang="en-US" sz="1400" b="1" cap="all">
                <a:solidFill>
                  <a:srgbClr val="FFFFFF"/>
                </a:solidFill>
              </a:rPr>
              <a:t>Problema: conocimiento de los hechos de la red. Integración en Grupo, Delito propio y cooperación necesaria de los delitos del grupo?</a:t>
            </a:r>
          </a:p>
          <a:p>
            <a:pPr marL="0" lvl="1">
              <a:lnSpc>
                <a:spcPct val="90000"/>
              </a:lnSpc>
            </a:pPr>
            <a:endParaRPr lang="en-US" sz="1400" b="1" cap="all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b="0" i="0">
                <a:solidFill>
                  <a:srgbClr val="FFFFFF"/>
                </a:solidFill>
                <a:effectLst/>
              </a:rPr>
              <a:t> </a:t>
            </a: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797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E27AF5-4155-471B-93BF-FDE48CB13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03" r="-1" b="15203"/>
          <a:stretch/>
        </p:blipFill>
        <p:spPr>
          <a:xfrm>
            <a:off x="446532" y="599724"/>
            <a:ext cx="11292143" cy="5200321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6592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AUTORÍA Y PARTICIPACIÓN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076" y="668740"/>
            <a:ext cx="3147043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POSIBILIDADES:</a:t>
            </a:r>
          </a:p>
          <a:p>
            <a:pPr marL="0" lvl="1">
              <a:lnSpc>
                <a:spcPct val="90000"/>
              </a:lnSpc>
            </a:pPr>
            <a:r>
              <a:rPr lang="en-US" sz="1400" b="1" cap="all">
                <a:solidFill>
                  <a:srgbClr val="FFFFFF"/>
                </a:solidFill>
              </a:rPr>
              <a:t>Autor único o asociado que diseña una campaña</a:t>
            </a:r>
          </a:p>
          <a:p>
            <a:pPr marL="0" lvl="2">
              <a:lnSpc>
                <a:spcPct val="90000"/>
              </a:lnSpc>
            </a:pPr>
            <a:r>
              <a:rPr lang="en-US" sz="1400" b="1" cap="all">
                <a:solidFill>
                  <a:srgbClr val="FFFFFF"/>
                </a:solidFill>
              </a:rPr>
              <a:t>Problema: Valerse de Proveedores de redes (mulas /resellers). Grupo Criminal + Inducción?</a:t>
            </a:r>
          </a:p>
          <a:p>
            <a:pPr marL="0" lvl="2">
              <a:lnSpc>
                <a:spcPct val="90000"/>
              </a:lnSpc>
            </a:pPr>
            <a:r>
              <a:rPr lang="en-US" sz="1400" b="1" cap="all">
                <a:solidFill>
                  <a:srgbClr val="FFFFFF"/>
                </a:solidFill>
              </a:rPr>
              <a:t>Problema: conocimiento de los hechos de la red. Integración en Grupo, Delito propio y cooperación necesaria de los delitos del grupo?</a:t>
            </a:r>
          </a:p>
          <a:p>
            <a:pPr marL="0" lvl="1">
              <a:lnSpc>
                <a:spcPct val="90000"/>
              </a:lnSpc>
            </a:pPr>
            <a:endParaRPr lang="en-US" sz="1400" b="1" cap="all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b="0" i="0">
                <a:solidFill>
                  <a:srgbClr val="FFFFFF"/>
                </a:solidFill>
                <a:effectLst/>
              </a:rPr>
              <a:t> </a:t>
            </a: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453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AUTORÍA Y PARTICIPACIÓN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076" y="668740"/>
            <a:ext cx="3147043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FFFFFF"/>
                </a:solidFill>
              </a:rPr>
              <a:t>Cada escalón puede responder por títulos diferentes:</a:t>
            </a:r>
          </a:p>
          <a:p>
            <a:pPr marL="0" lvl="1">
              <a:lnSpc>
                <a:spcPct val="90000"/>
              </a:lnSpc>
            </a:pPr>
            <a:r>
              <a:rPr lang="en-US" sz="2100" b="1" cap="all">
                <a:solidFill>
                  <a:srgbClr val="FFFFFF"/>
                </a:solidFill>
              </a:rPr>
              <a:t>COAUTORES: DISEÑADORES DE CAMPAÑAS</a:t>
            </a:r>
          </a:p>
          <a:p>
            <a:pPr marL="0" lvl="1">
              <a:lnSpc>
                <a:spcPct val="90000"/>
              </a:lnSpc>
            </a:pPr>
            <a:r>
              <a:rPr lang="en-US" sz="2100" b="1" cap="all">
                <a:solidFill>
                  <a:srgbClr val="FFFFFF"/>
                </a:solidFill>
              </a:rPr>
              <a:t>COOPERADORES NECESARIOS: PROVEEDORES CON PARTICIPACIÓN EN BENEFICIOS</a:t>
            </a:r>
          </a:p>
          <a:p>
            <a:pPr marL="0" lvl="1">
              <a:lnSpc>
                <a:spcPct val="90000"/>
              </a:lnSpc>
            </a:pPr>
            <a:r>
              <a:rPr lang="en-US" sz="2100" b="1" cap="all">
                <a:solidFill>
                  <a:srgbClr val="FFFFFF"/>
                </a:solidFill>
              </a:rPr>
              <a:t>CONTROLADORES DE REDES: INDUCTORES</a:t>
            </a:r>
          </a:p>
          <a:p>
            <a:pPr marL="0" lvl="1">
              <a:lnSpc>
                <a:spcPct val="90000"/>
              </a:lnSpc>
            </a:pPr>
            <a:endParaRPr lang="en-US" sz="2100" b="1" cap="all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397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2" y="1005839"/>
            <a:ext cx="6432313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>
                <a:solidFill>
                  <a:schemeClr val="tx2"/>
                </a:solidFill>
              </a:rPr>
              <a:t>ORGANIZACIONES Y GRUPOS CRIMINALES</a:t>
            </a: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391" y="1009397"/>
            <a:ext cx="3078342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STS 372/2018, 19 JULIO  </a:t>
            </a:r>
          </a:p>
          <a:p>
            <a:pPr marL="0" lvl="1" algn="ctr">
              <a:lnSpc>
                <a:spcPct val="90000"/>
              </a:lnSpc>
            </a:pPr>
            <a:r>
              <a:rPr lang="en-US" sz="1500" b="1" cap="all" dirty="0">
                <a:solidFill>
                  <a:srgbClr val="FFFFFF"/>
                </a:solidFill>
              </a:rPr>
              <a:t>“La </a:t>
            </a:r>
            <a:r>
              <a:rPr lang="en-US" sz="1500" b="1" cap="all" dirty="0" err="1">
                <a:solidFill>
                  <a:srgbClr val="FFFFFF"/>
                </a:solidFill>
              </a:rPr>
              <a:t>jurisprudencia</a:t>
            </a:r>
            <a:r>
              <a:rPr lang="en-US" sz="1500" b="1" cap="all" dirty="0">
                <a:solidFill>
                  <a:srgbClr val="FFFFFF"/>
                </a:solidFill>
              </a:rPr>
              <a:t> ha </a:t>
            </a:r>
            <a:r>
              <a:rPr lang="en-US" sz="1500" b="1" cap="all" dirty="0" err="1">
                <a:solidFill>
                  <a:srgbClr val="FFFFFF"/>
                </a:solidFill>
              </a:rPr>
              <a:t>distinguido</a:t>
            </a:r>
            <a:r>
              <a:rPr lang="en-US" sz="1500" b="1" cap="all" dirty="0">
                <a:solidFill>
                  <a:srgbClr val="FFFFFF"/>
                </a:solidFill>
              </a:rPr>
              <a:t>, </a:t>
            </a:r>
            <a:r>
              <a:rPr lang="en-US" sz="1500" b="1" cap="all" dirty="0" err="1">
                <a:solidFill>
                  <a:srgbClr val="FFFFFF"/>
                </a:solidFill>
              </a:rPr>
              <a:t>pues</a:t>
            </a:r>
            <a:r>
              <a:rPr lang="en-US" sz="1500" b="1" cap="all" dirty="0">
                <a:solidFill>
                  <a:srgbClr val="FFFFFF"/>
                </a:solidFill>
              </a:rPr>
              <a:t>, entre la </a:t>
            </a:r>
            <a:r>
              <a:rPr lang="en-US" sz="1500" b="1" cap="all" dirty="0" err="1">
                <a:solidFill>
                  <a:srgbClr val="FFFFFF"/>
                </a:solidFill>
              </a:rPr>
              <a:t>participación</a:t>
            </a:r>
            <a:r>
              <a:rPr lang="en-US" sz="1500" b="1" cap="all" dirty="0">
                <a:solidFill>
                  <a:srgbClr val="FFFFFF"/>
                </a:solidFill>
              </a:rPr>
              <a:t> plural de personas, </a:t>
            </a:r>
            <a:r>
              <a:rPr lang="en-US" sz="1500" b="1" cap="all" dirty="0" err="1">
                <a:solidFill>
                  <a:srgbClr val="FFFFFF"/>
                </a:solidFill>
              </a:rPr>
              <a:t>encuadrable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en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el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ámbito</a:t>
            </a:r>
            <a:r>
              <a:rPr lang="en-US" sz="1500" b="1" cap="all" dirty="0">
                <a:solidFill>
                  <a:srgbClr val="FFFFFF"/>
                </a:solidFill>
              </a:rPr>
              <a:t> de la </a:t>
            </a:r>
            <a:r>
              <a:rPr lang="en-US" sz="1500" b="1" cap="all" dirty="0" err="1">
                <a:solidFill>
                  <a:srgbClr val="FFFFFF"/>
                </a:solidFill>
              </a:rPr>
              <a:t>coautoría</a:t>
            </a:r>
            <a:r>
              <a:rPr lang="en-US" sz="1500" b="1" cap="all" dirty="0">
                <a:solidFill>
                  <a:srgbClr val="FFFFFF"/>
                </a:solidFill>
              </a:rPr>
              <a:t>, y </a:t>
            </a:r>
            <a:r>
              <a:rPr lang="en-US" sz="1500" b="1" cap="all" dirty="0" err="1">
                <a:solidFill>
                  <a:srgbClr val="FFFFFF"/>
                </a:solidFill>
              </a:rPr>
              <a:t>aquella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otRa</a:t>
            </a:r>
            <a:r>
              <a:rPr lang="en-US" sz="1500" b="1" cap="all" dirty="0">
                <a:solidFill>
                  <a:srgbClr val="FFFFFF"/>
                </a:solidFill>
              </a:rPr>
              <a:t> que se integra </a:t>
            </a:r>
            <a:r>
              <a:rPr lang="en-US" sz="1500" b="1" cap="all" dirty="0" err="1">
                <a:solidFill>
                  <a:srgbClr val="FFFFFF"/>
                </a:solidFill>
              </a:rPr>
              <a:t>en</a:t>
            </a:r>
            <a:r>
              <a:rPr lang="en-US" sz="1500" b="1" cap="all" dirty="0">
                <a:solidFill>
                  <a:srgbClr val="FFFFFF"/>
                </a:solidFill>
              </a:rPr>
              <a:t> una </a:t>
            </a:r>
            <a:r>
              <a:rPr lang="en-US" sz="1500" b="1" cap="all" dirty="0" err="1">
                <a:solidFill>
                  <a:srgbClr val="FFFFFF"/>
                </a:solidFill>
              </a:rPr>
              <a:t>modalidad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agravada</a:t>
            </a:r>
            <a:r>
              <a:rPr lang="en-US" sz="1500" b="1" cap="all" dirty="0">
                <a:solidFill>
                  <a:srgbClr val="FFFFFF"/>
                </a:solidFill>
              </a:rPr>
              <a:t>, al </a:t>
            </a:r>
            <a:r>
              <a:rPr lang="en-US" sz="1500" b="1" cap="all" dirty="0" err="1">
                <a:solidFill>
                  <a:srgbClr val="FFFFFF"/>
                </a:solidFill>
              </a:rPr>
              <a:t>hallarse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configurada</a:t>
            </a:r>
            <a:r>
              <a:rPr lang="en-US" sz="1500" b="1" cap="all" dirty="0">
                <a:solidFill>
                  <a:srgbClr val="FFFFFF"/>
                </a:solidFill>
              </a:rPr>
              <a:t> por </a:t>
            </a:r>
            <a:r>
              <a:rPr lang="en-US" sz="1500" b="1" cap="all" dirty="0" err="1">
                <a:solidFill>
                  <a:srgbClr val="FFFFFF"/>
                </a:solidFill>
              </a:rPr>
              <a:t>varias</a:t>
            </a:r>
            <a:r>
              <a:rPr lang="en-US" sz="1500" b="1" cap="all" dirty="0">
                <a:solidFill>
                  <a:srgbClr val="FFFFFF"/>
                </a:solidFill>
              </a:rPr>
              <a:t> personas </a:t>
            </a:r>
            <a:r>
              <a:rPr lang="en-US" sz="1500" b="1" cap="all" dirty="0" err="1">
                <a:solidFill>
                  <a:srgbClr val="FFFFFF"/>
                </a:solidFill>
              </a:rPr>
              <a:t>coordinadas</a:t>
            </a:r>
            <a:r>
              <a:rPr lang="en-US" sz="1500" b="1" cap="all" dirty="0">
                <a:solidFill>
                  <a:srgbClr val="FFFFFF"/>
                </a:solidFill>
              </a:rPr>
              <a:t> que </a:t>
            </a:r>
            <a:r>
              <a:rPr lang="en-US" sz="1500" b="1" cap="all" dirty="0" err="1">
                <a:solidFill>
                  <a:srgbClr val="FFFFFF"/>
                </a:solidFill>
              </a:rPr>
              <a:t>integran</a:t>
            </a:r>
            <a:r>
              <a:rPr lang="en-US" sz="1500" b="1" cap="all" dirty="0">
                <a:solidFill>
                  <a:srgbClr val="FFFFFF"/>
                </a:solidFill>
              </a:rPr>
              <a:t> un </a:t>
            </a:r>
            <a:r>
              <a:rPr lang="en-US" sz="1500" b="1" cap="all" dirty="0" err="1">
                <a:solidFill>
                  <a:srgbClr val="FFFFFF"/>
                </a:solidFill>
              </a:rPr>
              <a:t>aliud</a:t>
            </a:r>
            <a:r>
              <a:rPr lang="en-US" sz="1500" b="1" cap="all" dirty="0">
                <a:solidFill>
                  <a:srgbClr val="FFFFFF"/>
                </a:solidFill>
              </a:rPr>
              <a:t> y un plus </a:t>
            </a:r>
            <a:r>
              <a:rPr lang="en-US" sz="1500" b="1" cap="all" dirty="0" err="1">
                <a:solidFill>
                  <a:srgbClr val="FFFFFF"/>
                </a:solidFill>
              </a:rPr>
              <a:t>frente</a:t>
            </a:r>
            <a:r>
              <a:rPr lang="en-US" sz="1500" b="1" cap="all" dirty="0">
                <a:solidFill>
                  <a:srgbClr val="FFFFFF"/>
                </a:solidFill>
              </a:rPr>
              <a:t> a la </a:t>
            </a:r>
            <a:r>
              <a:rPr lang="en-US" sz="1500" b="1" cap="all" dirty="0" err="1">
                <a:solidFill>
                  <a:srgbClr val="FFFFFF"/>
                </a:solidFill>
              </a:rPr>
              <a:t>mera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codelincuencia</a:t>
            </a:r>
            <a:r>
              <a:rPr lang="en-US" sz="1500" b="1" cap="all" dirty="0">
                <a:solidFill>
                  <a:srgbClr val="FFFFFF"/>
                </a:solidFill>
              </a:rPr>
              <a:t>, por </a:t>
            </a:r>
            <a:r>
              <a:rPr lang="en-US" sz="1500" b="1" cap="all" dirty="0" err="1">
                <a:solidFill>
                  <a:srgbClr val="FFFFFF"/>
                </a:solidFill>
              </a:rPr>
              <a:t>hallarse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integrada</a:t>
            </a:r>
            <a:r>
              <a:rPr lang="en-US" sz="1500" b="1" cap="all" dirty="0">
                <a:solidFill>
                  <a:srgbClr val="FFFFFF"/>
                </a:solidFill>
              </a:rPr>
              <a:t> por </a:t>
            </a:r>
            <a:r>
              <a:rPr lang="en-US" sz="1500" b="1" cap="all" dirty="0" err="1">
                <a:solidFill>
                  <a:srgbClr val="FFFFFF"/>
                </a:solidFill>
              </a:rPr>
              <a:t>más</a:t>
            </a:r>
            <a:r>
              <a:rPr lang="en-US" sz="1500" b="1" cap="all" dirty="0">
                <a:solidFill>
                  <a:srgbClr val="FFFFFF"/>
                </a:solidFill>
              </a:rPr>
              <a:t> de dos personas y no </a:t>
            </a:r>
            <a:r>
              <a:rPr lang="en-US" sz="1500" b="1" cap="all" dirty="0" err="1">
                <a:solidFill>
                  <a:srgbClr val="FFFFFF"/>
                </a:solidFill>
              </a:rPr>
              <a:t>haberse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formado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fortuitamente</a:t>
            </a:r>
            <a:r>
              <a:rPr lang="en-US" sz="1500" b="1" cap="all" dirty="0">
                <a:solidFill>
                  <a:srgbClr val="FFFFFF"/>
                </a:solidFill>
              </a:rPr>
              <a:t> para la </a:t>
            </a:r>
            <a:r>
              <a:rPr lang="en-US" sz="1500" b="1" cap="all" dirty="0" err="1">
                <a:solidFill>
                  <a:srgbClr val="FFFFFF"/>
                </a:solidFill>
              </a:rPr>
              <a:t>comisión</a:t>
            </a:r>
            <a:r>
              <a:rPr lang="en-US" sz="1500" b="1" cap="all" dirty="0">
                <a:solidFill>
                  <a:srgbClr val="FFFFFF"/>
                </a:solidFill>
              </a:rPr>
              <a:t> </a:t>
            </a:r>
            <a:r>
              <a:rPr lang="en-US" sz="1500" b="1" cap="all" dirty="0" err="1">
                <a:solidFill>
                  <a:srgbClr val="FFFFFF"/>
                </a:solidFill>
              </a:rPr>
              <a:t>inmediata</a:t>
            </a:r>
            <a:r>
              <a:rPr lang="en-US" sz="1500" b="1" cap="all" dirty="0">
                <a:solidFill>
                  <a:srgbClr val="FFFFFF"/>
                </a:solidFill>
              </a:rPr>
              <a:t> de un solo </a:t>
            </a:r>
            <a:r>
              <a:rPr lang="en-US" sz="1500" b="1" cap="all" dirty="0" err="1">
                <a:solidFill>
                  <a:srgbClr val="FFFFFF"/>
                </a:solidFill>
              </a:rPr>
              <a:t>delito</a:t>
            </a:r>
            <a:r>
              <a:rPr lang="en-US" sz="1500" b="1" cap="all" dirty="0">
                <a:solidFill>
                  <a:srgbClr val="FFFFFF"/>
                </a:solidFill>
              </a:rPr>
              <a:t>, “</a:t>
            </a:r>
          </a:p>
        </p:txBody>
      </p:sp>
    </p:spTree>
    <p:extLst>
      <p:ext uri="{BB962C8B-B14F-4D97-AF65-F5344CB8AC3E}">
        <p14:creationId xmlns:p14="http://schemas.microsoft.com/office/powerpoint/2010/main" val="268506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4EBC0-DEBC-4133-BC5D-78FCCE2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2" y="1005839"/>
            <a:ext cx="6432313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>
                <a:solidFill>
                  <a:schemeClr val="tx2"/>
                </a:solidFill>
              </a:rPr>
              <a:t>ORGANIZACIONES Y GRUPOS CRIMINALES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1DDB8-22C0-4165-BDCB-BB3EF8CE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390" y="1009397"/>
            <a:ext cx="3364009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CIRCULAR FGE 2/2011, 2 JUNIO, SOBRE LA REFORMA DEL CÓDIGO PENAL POR LA LEY ORGÁNICA 5/2010, EN RELACIÓN CON LAS ORGANIZACIONES Y GRUPOS CRIMINALES</a:t>
            </a:r>
          </a:p>
        </p:txBody>
      </p:sp>
    </p:spTree>
    <p:extLst>
      <p:ext uri="{BB962C8B-B14F-4D97-AF65-F5344CB8AC3E}">
        <p14:creationId xmlns:p14="http://schemas.microsoft.com/office/powerpoint/2010/main" val="313681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ciclo – Inteligencia">
            <a:extLst>
              <a:ext uri="{FF2B5EF4-FFF2-40B4-BE49-F238E27FC236}">
                <a16:creationId xmlns:a16="http://schemas.microsoft.com/office/drawing/2014/main" id="{A5F36EFA-E6A9-4BB7-9D26-501070EBF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790" y="1047665"/>
            <a:ext cx="5467811" cy="50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378364-22F9-44A8-990D-77B96485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i="0">
                <a:solidFill>
                  <a:srgbClr val="FFFFFF"/>
                </a:solidFill>
              </a:rPr>
              <a:t>INVESTIGACIÓN POLICIAL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C8CD96-9A73-462D-8C09-66628CE73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0" i="0">
                <a:solidFill>
                  <a:srgbClr val="EBEBEB"/>
                </a:solidFill>
              </a:rPr>
              <a:t>INTELIGENCIA CRIMINAL</a:t>
            </a:r>
          </a:p>
          <a:p>
            <a:endParaRPr lang="en-US" sz="1600" b="0" i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45871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3A560-D0D4-4728-9D63-70106A86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399"/>
            <a:ext cx="3299814" cy="4343401"/>
          </a:xfrm>
        </p:spPr>
        <p:txBody>
          <a:bodyPr/>
          <a:lstStyle/>
          <a:p>
            <a:r>
              <a:rPr lang="es-ES" sz="3000" dirty="0"/>
              <a:t>INVESTIGACIÓN POLICIAL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1F244D6B-D688-4169-8267-B15E1290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658901"/>
            <a:ext cx="5824700" cy="4343400"/>
          </a:xfrm>
        </p:spPr>
        <p:txBody>
          <a:bodyPr>
            <a:normAutofit fontScale="85000" lnSpcReduction="10000"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Art. 20 RD 769/1987, 19 junio, regulación de la Policía Judicial:</a:t>
            </a:r>
          </a:p>
          <a:p>
            <a:pPr lvl="1"/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Cuando los funcionarios integrantes de las Unidades Orgánicas de la Policía Judicial realicen diligencias de investigación criminal formalmente concretadas a un supuesto presuntamente delictivo, pero con carácter previo a la apertura de la correspondiente actuación judicial, 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actuarán bajo la dependencia del Ministerio Fiscal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A tal efecto, darán cuenta de sus investigaciones a la Fiscalía correspondiente que, en cualquier momento, 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podrá hacerse cargo de la dirección de aquéllas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en cuyo caso los miembros de la Policía Judicial 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actuarán bajo su dependencia directa y practicarán sin demora las diligencias que el Fiscal les encomiende para la averiguación del delito y el descubrimiento y aseguramiento del delincuente</a:t>
            </a:r>
            <a:endParaRPr lang="es-ES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699EF9-B8ED-49BA-ADBD-E01FFAB42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DISEÑO DE OPERACIONES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949884D-6477-45F1-AAC4-32A71D23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54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42" name="Picture 14" descr="Cuándo es necesario concertar una reunión? - Economia3">
            <a:extLst>
              <a:ext uri="{FF2B5EF4-FFF2-40B4-BE49-F238E27FC236}">
                <a16:creationId xmlns:a16="http://schemas.microsoft.com/office/drawing/2014/main" id="{49AF990E-055A-44F9-BC16-A1FF8FB7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20" y="941977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69501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3A560-D0D4-4728-9D63-70106A86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399"/>
            <a:ext cx="3299814" cy="4343401"/>
          </a:xfrm>
        </p:spPr>
        <p:txBody>
          <a:bodyPr/>
          <a:lstStyle/>
          <a:p>
            <a:r>
              <a:rPr lang="es-ES" sz="3000" dirty="0"/>
              <a:t>INVESTIGACIÓN POLICIAL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1F244D6B-D688-4169-8267-B15E1290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447799"/>
            <a:ext cx="5824700" cy="4882661"/>
          </a:xfrm>
        </p:spPr>
        <p:txBody>
          <a:bodyPr>
            <a:normAutofit/>
          </a:bodyPr>
          <a:lstStyle/>
          <a:p>
            <a:r>
              <a:rPr lang="es-ES" b="1" dirty="0"/>
              <a:t>INSTRUCCIÓN FGE 1/2008, 7 MARZO. SOBRE LA DIRECCIÓN POR EL MINISTERIO FISCAL DE LAS ACTUACIONES DE LA POLICÍA JUDICIAL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699EF9-B8ED-49BA-ADBD-E01FFAB42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DISEÑO DE OPERACIONES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949884D-6477-45F1-AAC4-32A71D23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54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580" name="Picture 4" descr="Fiscal.es - Actuación ante el Tribunal Constitucional">
            <a:extLst>
              <a:ext uri="{FF2B5EF4-FFF2-40B4-BE49-F238E27FC236}">
                <a16:creationId xmlns:a16="http://schemas.microsoft.com/office/drawing/2014/main" id="{A8001EFC-125A-4B9D-B71D-822E367D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03" y="1295399"/>
            <a:ext cx="1594338" cy="17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93628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3A560-D0D4-4728-9D63-70106A86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399"/>
            <a:ext cx="3299814" cy="4343401"/>
          </a:xfrm>
        </p:spPr>
        <p:txBody>
          <a:bodyPr/>
          <a:lstStyle/>
          <a:p>
            <a:r>
              <a:rPr lang="es-ES" sz="3000" dirty="0"/>
              <a:t>INVESTIGACIÓN POLICIAL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1F244D6B-D688-4169-8267-B15E1290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447799"/>
            <a:ext cx="5824700" cy="4882661"/>
          </a:xfrm>
        </p:spPr>
        <p:txBody>
          <a:bodyPr>
            <a:normAutofit/>
          </a:bodyPr>
          <a:lstStyle/>
          <a:p>
            <a:r>
              <a:rPr lang="es-ES" b="1" dirty="0"/>
              <a:t>DELIMITACIÓN DE OBJETIVOS CONSIDERANDO:</a:t>
            </a:r>
          </a:p>
          <a:p>
            <a:pPr lvl="1"/>
            <a:r>
              <a:rPr lang="es-ES" b="1" dirty="0"/>
              <a:t>Núcleos de actuación detectados</a:t>
            </a:r>
          </a:p>
          <a:p>
            <a:pPr lvl="1"/>
            <a:r>
              <a:rPr lang="es-ES" b="1" dirty="0"/>
              <a:t>Gravedad de los hechos cometidos</a:t>
            </a:r>
          </a:p>
          <a:p>
            <a:pPr lvl="1"/>
            <a:r>
              <a:rPr lang="es-ES" b="1" dirty="0"/>
              <a:t>Posibilidad de actuación judicial coordinada</a:t>
            </a:r>
          </a:p>
          <a:p>
            <a:pPr lvl="1"/>
            <a:r>
              <a:rPr lang="es-ES" b="1" dirty="0"/>
              <a:t>Judicialización y enjuiciamiento del asunto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699EF9-B8ED-49BA-ADBD-E01FFAB42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DISEÑO DE OPERACIONES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949884D-6477-45F1-AAC4-32A71D23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54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554" name="Picture 2" descr="Objetivo General - Qué es, función, características y ejemplos">
            <a:extLst>
              <a:ext uri="{FF2B5EF4-FFF2-40B4-BE49-F238E27FC236}">
                <a16:creationId xmlns:a16="http://schemas.microsoft.com/office/drawing/2014/main" id="{6BAE3D1F-A102-4AAC-A6C5-CD9FDFDD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46" y="369693"/>
            <a:ext cx="4312423" cy="21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15491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4EA726-2D02-41BB-B29F-3FD33DC2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473" y="771156"/>
            <a:ext cx="6798608" cy="13669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INSTRUCCIÓN JUDICIAL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46DD64-36FD-4F16-9190-34BCEB9E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7497" y="2138082"/>
            <a:ext cx="6798608" cy="408174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s-ES" b="1" dirty="0">
                <a:solidFill>
                  <a:srgbClr val="EBEBEB"/>
                </a:solidFill>
              </a:rPr>
              <a:t>COMPETENCIA TERRITORIAL. El principio de eficacia: ATS 15 ABRIL 2021: </a:t>
            </a:r>
          </a:p>
          <a:p>
            <a:pPr marL="0" lvl="1">
              <a:lnSpc>
                <a:spcPct val="160000"/>
              </a:lnSpc>
            </a:pPr>
            <a:r>
              <a:rPr lang="es-ES" sz="2300" cap="all" dirty="0">
                <a:solidFill>
                  <a:srgbClr val="EBEBEB"/>
                </a:solidFill>
              </a:rPr>
              <a:t>“Además, como decíamos en el Auto de fecha 18 de marzo de 2021, CC 20920/2020, "cuando se trata de delitos de estafa a través de la informática, una reiterada jurisprudencia, que tuvo su origen en los supuestos de estafas phishing y que ulteriormente se ha ampliado a otras modalidades, ha consolidado </a:t>
            </a:r>
            <a:r>
              <a:rPr lang="es-ES" sz="2300" b="1" cap="all" dirty="0">
                <a:solidFill>
                  <a:srgbClr val="EBEBEB"/>
                </a:solidFill>
              </a:rPr>
              <a:t>un nuevo criterio para determinar la competencia territorial que complementa la teoría de la ubicuidad, y éste es el de la eficacia </a:t>
            </a:r>
            <a:r>
              <a:rPr lang="es-ES" sz="2300" cap="all" dirty="0">
                <a:solidFill>
                  <a:srgbClr val="EBEBEB"/>
                </a:solidFill>
              </a:rPr>
              <a:t>. De tal forma </a:t>
            </a:r>
            <a:r>
              <a:rPr lang="es-ES" sz="2300" b="1" cap="all" dirty="0">
                <a:solidFill>
                  <a:srgbClr val="EBEBEB"/>
                </a:solidFill>
              </a:rPr>
              <a:t>que la competencia vendrá determinada por el lugar donde la investigación policial puede tener algún éxito, donde se hayan realizado elementos del delito, donde puede operarse sobre los ordenadores informáticos y donde la instrucción puede ser eficaz </a:t>
            </a:r>
            <a:r>
              <a:rPr lang="es-ES" sz="2300" cap="all" dirty="0">
                <a:solidFill>
                  <a:srgbClr val="EBEBEB"/>
                </a:solidFill>
              </a:rPr>
              <a:t>(ver autos Sala 21 de octubre 2015, 3/7/2015; 8 de mayo de 2015; 28 de junio de 2018; 24 de octubre de 2019; el de 15 de octubre de 2020)”</a:t>
            </a:r>
          </a:p>
          <a:p>
            <a:pPr>
              <a:lnSpc>
                <a:spcPct val="90000"/>
              </a:lnSpc>
            </a:pPr>
            <a:endParaRPr lang="en-US" sz="900" b="1" dirty="0">
              <a:solidFill>
                <a:srgbClr val="EBEBEB"/>
              </a:solidFill>
            </a:endParaRPr>
          </a:p>
        </p:txBody>
      </p:sp>
      <p:pic>
        <p:nvPicPr>
          <p:cNvPr id="29698" name="Picture 2" descr="La eficacia en los equipos de trabajo | Grandes Pymes">
            <a:extLst>
              <a:ext uri="{FF2B5EF4-FFF2-40B4-BE49-F238E27FC236}">
                <a16:creationId xmlns:a16="http://schemas.microsoft.com/office/drawing/2014/main" id="{02843BE0-6B43-46FE-B372-0094A8D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99" y="2394447"/>
            <a:ext cx="3058835" cy="22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2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4EA726-2D02-41BB-B29F-3FD33DC2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846" y="742111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INSTRUCCIÓN JUDICIAL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46DD64-36FD-4F16-9190-34BCEB9E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2996230"/>
            <a:ext cx="6798608" cy="3223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rgbClr val="EBEBEB"/>
                </a:solidFill>
              </a:rPr>
              <a:t>C</a:t>
            </a:r>
            <a:r>
              <a:rPr lang="es-ES" sz="1050" b="1" dirty="0" err="1">
                <a:solidFill>
                  <a:srgbClr val="EBEBEB"/>
                </a:solidFill>
              </a:rPr>
              <a:t>onexidad</a:t>
            </a:r>
            <a:r>
              <a:rPr lang="es-ES" sz="1050" b="1" dirty="0">
                <a:solidFill>
                  <a:srgbClr val="EBEBEB"/>
                </a:solidFill>
              </a:rPr>
              <a:t> delictiva: art. 17 </a:t>
            </a:r>
            <a:r>
              <a:rPr lang="es-ES" sz="1050" b="1" dirty="0" err="1">
                <a:solidFill>
                  <a:srgbClr val="EBEBEB"/>
                </a:solidFill>
              </a:rPr>
              <a:t>lecr</a:t>
            </a:r>
            <a:endParaRPr lang="es-ES" sz="1050" b="1" dirty="0">
              <a:solidFill>
                <a:srgbClr val="EBEBEB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050" b="0" i="0" dirty="0">
                <a:solidFill>
                  <a:srgbClr val="EBEBEB"/>
                </a:solidFill>
                <a:effectLst/>
              </a:rPr>
              <a:t>2. A los efectos de la atribución de jurisdicción y de la distribución de la competencia se consideran delitos conexos:</a:t>
            </a:r>
          </a:p>
          <a:p>
            <a:pPr>
              <a:lnSpc>
                <a:spcPct val="150000"/>
              </a:lnSpc>
            </a:pPr>
            <a:r>
              <a:rPr lang="es-ES" sz="1050" b="0" i="0" dirty="0">
                <a:solidFill>
                  <a:srgbClr val="EBEBEB"/>
                </a:solidFill>
                <a:effectLst/>
              </a:rPr>
              <a:t>1.º Los cometidos por dos o más personas reunidas.</a:t>
            </a:r>
          </a:p>
          <a:p>
            <a:pPr>
              <a:lnSpc>
                <a:spcPct val="150000"/>
              </a:lnSpc>
            </a:pPr>
            <a:r>
              <a:rPr lang="es-ES" sz="1050" b="0" i="0" dirty="0">
                <a:solidFill>
                  <a:srgbClr val="EBEBEB"/>
                </a:solidFill>
                <a:effectLst/>
              </a:rPr>
              <a:t>2.º Los cometidos por dos o más personas en distintos lugares o tiempos si hubiera precedido concierto para ello.</a:t>
            </a:r>
          </a:p>
          <a:p>
            <a:pPr>
              <a:lnSpc>
                <a:spcPct val="150000"/>
              </a:lnSpc>
            </a:pPr>
            <a:r>
              <a:rPr lang="es-ES" sz="1050" b="0" i="0" dirty="0">
                <a:solidFill>
                  <a:srgbClr val="EBEBEB"/>
                </a:solidFill>
                <a:effectLst/>
              </a:rPr>
              <a:t>3.º Los cometidos como medio para perpetrar otros o facilitar su ejecución.</a:t>
            </a:r>
          </a:p>
          <a:p>
            <a:pPr>
              <a:lnSpc>
                <a:spcPct val="150000"/>
              </a:lnSpc>
            </a:pPr>
            <a:r>
              <a:rPr lang="es-ES" sz="1050" b="0" i="0" dirty="0">
                <a:solidFill>
                  <a:srgbClr val="EBEBEB"/>
                </a:solidFill>
                <a:effectLst/>
              </a:rPr>
              <a:t>4.º Los cometidos para procurar la impunidad de otros delitos.</a:t>
            </a:r>
          </a:p>
          <a:p>
            <a:pPr>
              <a:lnSpc>
                <a:spcPct val="90000"/>
              </a:lnSpc>
            </a:pPr>
            <a:r>
              <a:rPr lang="es-ES" sz="1050" b="0" i="0" dirty="0">
                <a:solidFill>
                  <a:srgbClr val="EBEBEB"/>
                </a:solidFill>
                <a:effectLst/>
              </a:rPr>
              <a:t>5.º Los delitos de favorecimiento real y personal y el blanqueo de capitales respecto al delito antecedente.</a:t>
            </a:r>
          </a:p>
        </p:txBody>
      </p:sp>
      <p:pic>
        <p:nvPicPr>
          <p:cNvPr id="28674" name="Picture 2" descr="Ejemplo donde se muestra el balance de una actividad medible y la... |  Download Scientific Diagram">
            <a:extLst>
              <a:ext uri="{FF2B5EF4-FFF2-40B4-BE49-F238E27FC236}">
                <a16:creationId xmlns:a16="http://schemas.microsoft.com/office/drawing/2014/main" id="{123CA4CB-E03B-413A-86A3-2E731802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99" y="2409085"/>
            <a:ext cx="3058835" cy="22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7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535DAA1-B7FB-41AB-BA45-ECFC99D82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D225CEC-19E5-40D0-B1CE-4E884C9C1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EF873D1-568B-4D8E-AF50-0382A711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E51D150-D0BE-47A3-AA5B-3F71488E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3EC344B-E4D2-4F05-86FF-A2109058C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499B72-E084-4828-B066-1D3007A5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00698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0">
                <a:solidFill>
                  <a:srgbClr val="FFFFFF"/>
                </a:solidFill>
              </a:rPr>
              <a:t>La digitalización de nuestra sociedad</a:t>
            </a:r>
          </a:p>
        </p:txBody>
      </p:sp>
      <p:pic>
        <p:nvPicPr>
          <p:cNvPr id="1026" name="Picture 2" descr="Sociedades digitalizadas: el futuro, más cerca – CCN">
            <a:extLst>
              <a:ext uri="{FF2B5EF4-FFF2-40B4-BE49-F238E27FC236}">
                <a16:creationId xmlns:a16="http://schemas.microsoft.com/office/drawing/2014/main" id="{18E07850-AA1A-4472-8F4F-45D103346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r="-1" b="39853"/>
          <a:stretch/>
        </p:blipFill>
        <p:spPr bwMode="auto">
          <a:xfrm>
            <a:off x="446532" y="599725"/>
            <a:ext cx="11292143" cy="3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1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4EA726-2D02-41BB-B29F-3FD33DC2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846" y="790231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INSTRUCCIÓN JUDICIAL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46DD64-36FD-4F16-9190-34BCEB9E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588" y="2996230"/>
            <a:ext cx="6798608" cy="330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rgbClr val="EBEBEB"/>
                </a:solidFill>
              </a:rPr>
              <a:t>Conexidad delictiva: art. 17 </a:t>
            </a:r>
            <a:r>
              <a:rPr lang="es-ES" sz="1200" b="1" dirty="0" err="1">
                <a:solidFill>
                  <a:srgbClr val="EBEBEB"/>
                </a:solidFill>
              </a:rPr>
              <a:t>lecr</a:t>
            </a:r>
            <a:endParaRPr lang="es-ES" sz="1200" b="1" dirty="0">
              <a:solidFill>
                <a:srgbClr val="EBEBEB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0" i="0" dirty="0">
                <a:solidFill>
                  <a:srgbClr val="EBEBEB"/>
                </a:solidFill>
                <a:effectLst/>
              </a:rPr>
              <a:t>3. </a:t>
            </a:r>
            <a:r>
              <a:rPr lang="es-ES" sz="1200" b="1" i="0" dirty="0">
                <a:solidFill>
                  <a:srgbClr val="EBEBEB"/>
                </a:solidFill>
                <a:effectLst/>
              </a:rPr>
              <a:t>Los delitos que no sean conexos pero hayan sido cometidos por la misma persona y tengan analogía o relación entre sí</a:t>
            </a:r>
            <a:r>
              <a:rPr lang="es-ES" sz="1200" b="0" i="0" dirty="0">
                <a:solidFill>
                  <a:srgbClr val="EBEBEB"/>
                </a:solidFill>
                <a:effectLst/>
              </a:rPr>
              <a:t>, cuando sean de la competencia del mismo órgano judicial, podrán ser enjuiciados en la misma causa, </a:t>
            </a:r>
            <a:r>
              <a:rPr lang="es-ES" sz="1200" b="1" i="0" dirty="0">
                <a:solidFill>
                  <a:srgbClr val="EBEBEB"/>
                </a:solidFill>
                <a:effectLst/>
              </a:rPr>
              <a:t>a instancia del Ministerio Fiscal</a:t>
            </a:r>
            <a:r>
              <a:rPr lang="es-ES" sz="1200" b="0" i="0" dirty="0">
                <a:solidFill>
                  <a:srgbClr val="EBEBEB"/>
                </a:solidFill>
                <a:effectLst/>
              </a:rPr>
              <a:t>, si la investigación y la prueba en conjunto de los hechos resultan convenientes para su esclarecimiento y para la determinación de las responsabilidades procedentes, </a:t>
            </a:r>
            <a:r>
              <a:rPr lang="es-ES" sz="1200" b="1" i="0" dirty="0">
                <a:solidFill>
                  <a:srgbClr val="EBEBEB"/>
                </a:solidFill>
                <a:effectLst/>
              </a:rPr>
              <a:t>salvo que suponga excesiva complejidad o dilación para el proceso</a:t>
            </a:r>
          </a:p>
        </p:txBody>
      </p:sp>
      <p:pic>
        <p:nvPicPr>
          <p:cNvPr id="26628" name="Picture 4" descr="La Audiencia Nacional siembra el desconcierto entre los exconsejeros de  Bancaja investigados - Valencia Plaza">
            <a:extLst>
              <a:ext uri="{FF2B5EF4-FFF2-40B4-BE49-F238E27FC236}">
                <a16:creationId xmlns:a16="http://schemas.microsoft.com/office/drawing/2014/main" id="{571D4D0B-40B9-48D9-A7D1-FF7CA02C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99" y="2568853"/>
            <a:ext cx="3058835" cy="19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1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Al Capone | The Mob Museum">
            <a:extLst>
              <a:ext uri="{FF2B5EF4-FFF2-40B4-BE49-F238E27FC236}">
                <a16:creationId xmlns:a16="http://schemas.microsoft.com/office/drawing/2014/main" id="{9988C7EF-79F6-4750-8351-F794A462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783" y="1047665"/>
            <a:ext cx="6715824" cy="50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B6AE6D-FCF7-4221-8DF1-9B614942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i="0">
                <a:solidFill>
                  <a:srgbClr val="FFFFFF"/>
                </a:solidFill>
              </a:rPr>
              <a:t>INSTRUCCIÓN JUDICIAL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9EFCA-C512-4148-A820-2212C5F5A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0" i="0">
                <a:solidFill>
                  <a:srgbClr val="EBEBEB"/>
                </a:solidFill>
              </a:rPr>
              <a:t>No existe el delito cometido sino el delito que se puede probar</a:t>
            </a:r>
          </a:p>
        </p:txBody>
      </p:sp>
    </p:spTree>
    <p:extLst>
      <p:ext uri="{BB962C8B-B14F-4D97-AF65-F5344CB8AC3E}">
        <p14:creationId xmlns:p14="http://schemas.microsoft.com/office/powerpoint/2010/main" val="427186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l Día D en películas: las diferentes caras del desembarco de Normandía  abordadas por el cine - La Tercera">
            <a:extLst>
              <a:ext uri="{FF2B5EF4-FFF2-40B4-BE49-F238E27FC236}">
                <a16:creationId xmlns:a16="http://schemas.microsoft.com/office/drawing/2014/main" id="{BC57ED76-E702-4ACD-98B0-28E4AAB6A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r="13658" b="-2"/>
          <a:stretch/>
        </p:blipFill>
        <p:spPr bwMode="auto">
          <a:xfrm>
            <a:off x="643467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DF's elite Sayeret Matkal playing role in war against coronavirus - The  Jerusalem Post">
            <a:extLst>
              <a:ext uri="{FF2B5EF4-FFF2-40B4-BE49-F238E27FC236}">
                <a16:creationId xmlns:a16="http://schemas.microsoft.com/office/drawing/2014/main" id="{BA8AC16F-2ADE-4CC4-95A1-C01037ECA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r="8452"/>
          <a:stretch/>
        </p:blipFill>
        <p:spPr bwMode="auto">
          <a:xfrm>
            <a:off x="6176434" y="643467"/>
            <a:ext cx="537209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Las 13 mejores películas (y 2 extra) sobre jueces, juicios y abogados">
            <a:extLst>
              <a:ext uri="{FF2B5EF4-FFF2-40B4-BE49-F238E27FC236}">
                <a16:creationId xmlns:a16="http://schemas.microsoft.com/office/drawing/2014/main" id="{A2790834-25C6-460F-8559-A3FDA862F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 r="-1" b="18337"/>
          <a:stretch/>
        </p:blipFill>
        <p:spPr bwMode="auto">
          <a:xfrm>
            <a:off x="771440" y="2462299"/>
            <a:ext cx="5547758" cy="21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2E87AE-0729-4158-928E-D395D96E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 IMPORTANCIA DEL JUICIO ORAL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3137D6-86F6-46E5-B955-45201F7CB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1934" y="3505095"/>
            <a:ext cx="4115917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rgbClr val="EBEBEB"/>
                </a:solidFill>
              </a:rPr>
              <a:t>INSTRUCCIONES ORIENTADAS A PREPARAR JUICIOS GOBERNABLES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052796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306" y="457200"/>
            <a:ext cx="3052798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09388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453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794" name="Picture 2" descr="Memoria de la Fiscalía General del Estado 2017">
            <a:extLst>
              <a:ext uri="{FF2B5EF4-FFF2-40B4-BE49-F238E27FC236}">
                <a16:creationId xmlns:a16="http://schemas.microsoft.com/office/drawing/2014/main" id="{4238CB7B-B0D0-4DFF-974E-92CD60B13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6609" b="1"/>
          <a:stretch/>
        </p:blipFill>
        <p:spPr bwMode="auto">
          <a:xfrm>
            <a:off x="1470068" y="599724"/>
            <a:ext cx="9245070" cy="52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6126476"/>
      </p:ext>
    </p:extLst>
  </p:cSld>
  <p:clrMapOvr>
    <a:masterClrMapping/>
  </p:clrMapOvr>
  <p:transition spd="slow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2501F08-3D4D-46B9-B673-E08297F32391}"/>
              </a:ext>
            </a:extLst>
          </p:cNvPr>
          <p:cNvSpPr txBox="1"/>
          <p:nvPr/>
        </p:nvSpPr>
        <p:spPr>
          <a:xfrm>
            <a:off x="4548249" y="3123210"/>
            <a:ext cx="4023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Francisco J. Hernández Guerrero</a:t>
            </a:r>
          </a:p>
          <a:p>
            <a:pPr algn="ctr"/>
            <a:r>
              <a:rPr lang="es-ES" b="1" dirty="0"/>
              <a:t>Fiscalía Provincial de Granada</a:t>
            </a:r>
          </a:p>
          <a:p>
            <a:pPr algn="ctr"/>
            <a:r>
              <a:rPr lang="es-ES" b="1" dirty="0"/>
              <a:t>Franciscojose.hernandez@fiscal.es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4B27B507-A349-4559-9972-7C6E6FBF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7" y="114673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Fiscal.es - Actuación ante el Tribunal Constitucional">
            <a:extLst>
              <a:ext uri="{FF2B5EF4-FFF2-40B4-BE49-F238E27FC236}">
                <a16:creationId xmlns:a16="http://schemas.microsoft.com/office/drawing/2014/main" id="{CA210AE4-A573-4F45-8836-3FF4BE7A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29" y="1238743"/>
            <a:ext cx="1796267" cy="19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632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rgbClr val="6B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81FCC7-23F7-4D07-A341-B3651EE6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101" y="1100665"/>
            <a:ext cx="3132638" cy="42787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i="0">
                <a:solidFill>
                  <a:srgbClr val="FFFFFF"/>
                </a:solidFill>
              </a:rPr>
              <a:t>Empoderamiento digital</a:t>
            </a:r>
          </a:p>
        </p:txBody>
      </p:sp>
      <p:pic>
        <p:nvPicPr>
          <p:cNvPr id="2054" name="Picture 6" descr="Empoderamiento Organizacional - CRAplicaciones">
            <a:extLst>
              <a:ext uri="{FF2B5EF4-FFF2-40B4-BE49-F238E27FC236}">
                <a16:creationId xmlns:a16="http://schemas.microsoft.com/office/drawing/2014/main" id="{BC0B8E07-F86C-41A8-913C-25F11AF50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6" b="-1"/>
          <a:stretch/>
        </p:blipFill>
        <p:spPr bwMode="auto">
          <a:xfrm>
            <a:off x="453302" y="457200"/>
            <a:ext cx="7588885" cy="58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984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rbnb and Vrbo Significantly Outperformed the Hotel Industry But for How  Long? – Skift">
            <a:extLst>
              <a:ext uri="{FF2B5EF4-FFF2-40B4-BE49-F238E27FC236}">
                <a16:creationId xmlns:a16="http://schemas.microsoft.com/office/drawing/2014/main" id="{A85008D9-67A5-47B2-B1FC-288D3FAA2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6" r="-1" b="20233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9C19B4-2D83-45B8-9744-C126D34B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Actividades sindicadas</a:t>
            </a:r>
          </a:p>
        </p:txBody>
      </p:sp>
    </p:spTree>
    <p:extLst>
      <p:ext uri="{BB962C8B-B14F-4D97-AF65-F5344CB8AC3E}">
        <p14:creationId xmlns:p14="http://schemas.microsoft.com/office/powerpoint/2010/main" val="257151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C19B4-2D83-45B8-9744-C126D34B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Actividades sindicadas</a:t>
            </a:r>
          </a:p>
        </p:txBody>
      </p:sp>
      <p:pic>
        <p:nvPicPr>
          <p:cNvPr id="4098" name="Picture 2" descr="Blablacar: how to reduce travel costs by car - Accurate Reviews">
            <a:extLst>
              <a:ext uri="{FF2B5EF4-FFF2-40B4-BE49-F238E27FC236}">
                <a16:creationId xmlns:a16="http://schemas.microsoft.com/office/drawing/2014/main" id="{DDDF2BA5-E324-4508-A3A6-5D71A5CA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4" y="1809037"/>
            <a:ext cx="3526244" cy="32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0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C19B4-2D83-45B8-9744-C126D34B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Actividades sindicadas</a:t>
            </a:r>
          </a:p>
        </p:txBody>
      </p:sp>
      <p:pic>
        <p:nvPicPr>
          <p:cNvPr id="5122" name="Picture 2" descr="Un popular inversor en criptomonedas nombra 5 altcoines de bajo coste con  un gran potencial de crecimiento - RT">
            <a:extLst>
              <a:ext uri="{FF2B5EF4-FFF2-40B4-BE49-F238E27FC236}">
                <a16:creationId xmlns:a16="http://schemas.microsoft.com/office/drawing/2014/main" id="{64AD06D4-4AFA-4CAC-B3F8-911A17D6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616856"/>
            <a:ext cx="6443180" cy="36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9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586</TotalTime>
  <Words>1825</Words>
  <Application>Microsoft Office PowerPoint</Application>
  <PresentationFormat>Panorámica</PresentationFormat>
  <Paragraphs>152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Arial</vt:lpstr>
      <vt:lpstr>Gill Sans MT</vt:lpstr>
      <vt:lpstr>Verdana</vt:lpstr>
      <vt:lpstr>Verdana</vt:lpstr>
      <vt:lpstr>Wingdings 2</vt:lpstr>
      <vt:lpstr>Dividendo</vt:lpstr>
      <vt:lpstr>CRIMEN COMO SERVICIO (CAAS) </vt:lpstr>
      <vt:lpstr>Presentación de PowerPoint</vt:lpstr>
      <vt:lpstr>Presentación de PowerPoint</vt:lpstr>
      <vt:lpstr>Presentación de PowerPoint</vt:lpstr>
      <vt:lpstr>La digitalización de nuestra sociedad</vt:lpstr>
      <vt:lpstr>Empoderamiento digital</vt:lpstr>
      <vt:lpstr>Actividades sindicadas</vt:lpstr>
      <vt:lpstr>Actividades sindicadas</vt:lpstr>
      <vt:lpstr>Actividades sindicadas</vt:lpstr>
      <vt:lpstr>Virtualización</vt:lpstr>
      <vt:lpstr>As A Service (AAS)</vt:lpstr>
      <vt:lpstr>Virtualización</vt:lpstr>
      <vt:lpstr>El crimen como servicio</vt:lpstr>
      <vt:lpstr>Presentación de PowerPoint</vt:lpstr>
      <vt:lpstr>Presentación de PowerPoint</vt:lpstr>
      <vt:lpstr>Aplicaciones delictivas: Ramsonware</vt:lpstr>
      <vt:lpstr>Aplicaciones delictivas: Estafas de servicio técnico</vt:lpstr>
      <vt:lpstr>Aplicaciones delictivas: Estafas de servicio técnico (y II)</vt:lpstr>
      <vt:lpstr>Aplicaciones delictivas: redes de venta de coches robados</vt:lpstr>
      <vt:lpstr>Características del CAAS</vt:lpstr>
      <vt:lpstr>Los problemas penales del CAAS</vt:lpstr>
      <vt:lpstr>Los problemas penales del CAAS</vt:lpstr>
      <vt:lpstr>Los problemas penales del CAAS</vt:lpstr>
      <vt:lpstr>Los problemas penales del CAAS</vt:lpstr>
      <vt:lpstr>Los problemas penales del CAAS</vt:lpstr>
      <vt:lpstr>PERSECUCIÓN PENAL</vt:lpstr>
      <vt:lpstr>AUTORÍA Y PARTICIPACIÓN</vt:lpstr>
      <vt:lpstr>AUTORÍA Y PARTICIPACIÓN</vt:lpstr>
      <vt:lpstr>AUTORÍA Y PARTICIPACIÓN</vt:lpstr>
      <vt:lpstr>AUTORÍA Y PARTICIPACIÓN</vt:lpstr>
      <vt:lpstr>AUTORÍA Y PARTICIPACIÓN</vt:lpstr>
      <vt:lpstr>AUTORÍA Y PARTICIPACIÓN</vt:lpstr>
      <vt:lpstr>AUTORÍA Y PARTICIPACIÓN</vt:lpstr>
      <vt:lpstr>AUTORÍA Y PARTICIPACIÓN</vt:lpstr>
      <vt:lpstr>AUTORÍA Y PARTICIPACIÓN</vt:lpstr>
      <vt:lpstr>AUTORÍA Y PARTICIPACIÓN</vt:lpstr>
      <vt:lpstr>CIRCUNSTANCIAS MODIFICATIVAS</vt:lpstr>
      <vt:lpstr>AUTORÍA Y PARTICIPACIÓN</vt:lpstr>
      <vt:lpstr>AUTORÍA Y PARTICIPACIÓN</vt:lpstr>
      <vt:lpstr>AUTORÍA Y PARTICIPACIÓN</vt:lpstr>
      <vt:lpstr>AUTORÍA Y PARTICIPACIÓN</vt:lpstr>
      <vt:lpstr>ORGANIZACIONES Y GRUPOS CRIMINALES</vt:lpstr>
      <vt:lpstr>ORGANIZACIONES Y GRUPOS CRIMINALES</vt:lpstr>
      <vt:lpstr>INVESTIGACIÓN POLICIAL</vt:lpstr>
      <vt:lpstr>INVESTIGACIÓN POLICIAL</vt:lpstr>
      <vt:lpstr>INVESTIGACIÓN POLICIAL</vt:lpstr>
      <vt:lpstr>INVESTIGACIÓN POLICIAL</vt:lpstr>
      <vt:lpstr>INSTRUCCIÓN JUDICIAL</vt:lpstr>
      <vt:lpstr>INSTRUCCIÓN JUDICIAL</vt:lpstr>
      <vt:lpstr>INSTRUCCIÓN JUDICIAL</vt:lpstr>
      <vt:lpstr>INSTRUCCIÓN JUDICIAL</vt:lpstr>
      <vt:lpstr>Presentación de PowerPoint</vt:lpstr>
      <vt:lpstr>LA IMPORTANCIA DEL JUICIO ORAL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CRIMEN COMO SERVICIO (CAAS)</dc:title>
  <dc:creator>Francisco J. Hernandez Guerrero</dc:creator>
  <cp:lastModifiedBy>Francisco J. Hernandez Guerrero</cp:lastModifiedBy>
  <cp:revision>16</cp:revision>
  <dcterms:created xsi:type="dcterms:W3CDTF">2021-05-20T21:50:13Z</dcterms:created>
  <dcterms:modified xsi:type="dcterms:W3CDTF">2021-12-03T08:08:29Z</dcterms:modified>
</cp:coreProperties>
</file>